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customXml/itemProps53.xml" ContentType="application/vnd.openxmlformats-officedocument.customXmlPropertie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31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customXml/itemProps20.xml" ContentType="application/vnd.openxmlformats-officedocument.customXmlProperties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customXml/itemProps8.xml" ContentType="application/vnd.openxmlformats-officedocument.customXmlProperties+xml"/>
  <Override PartName="/ppt/notesSlides/notesSlide9.xml" ContentType="application/vnd.openxmlformats-officedocument.presentationml.notesSlide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customXml/itemProps38.xml" ContentType="application/vnd.openxmlformats-officedocument.customXmlProperties+xml"/>
  <Override PartName="/customXml/itemProps49.xml" ContentType="application/vnd.openxmlformats-officedocument.customXmlProperties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customXml/itemProps18.xml" ContentType="application/vnd.openxmlformats-officedocument.customXmlProperties+xml"/>
  <Override PartName="/customXml/itemProps27.xml" ContentType="application/vnd.openxmlformats-officedocument.customXmlProperties+xml"/>
  <Override PartName="/customXml/itemProps36.xml" ContentType="application/vnd.openxmlformats-officedocument.customXmlProperties+xml"/>
  <Override PartName="/customXml/itemProps47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customXml/itemProps16.xml" ContentType="application/vnd.openxmlformats-officedocument.customXmlProperties+xml"/>
  <Override PartName="/customXml/itemProps25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customXml/itemProps54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4.xml" ContentType="application/vnd.openxmlformats-officedocument.customXmlProperties+xml"/>
  <Override PartName="/customXml/itemProps23.xml" ContentType="application/vnd.openxmlformats-officedocument.customXmlProperties+xml"/>
  <Override PartName="/customXml/itemProps32.xml" ContentType="application/vnd.openxmlformats-officedocument.customXmlProperties+xml"/>
  <Override PartName="/customXml/itemProps41.xml" ContentType="application/vnd.openxmlformats-officedocument.customXmlProperties+xml"/>
  <Override PartName="/customXml/itemProps43.xml" ContentType="application/vnd.openxmlformats-officedocument.customXmlProperties+xml"/>
  <Override PartName="/customXml/itemProps5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customXml/itemProps12.xml" ContentType="application/vnd.openxmlformats-officedocument.customXmlProperties+xml"/>
  <Override PartName="/customXml/itemProps21.xml" ContentType="application/vnd.openxmlformats-officedocument.customXmlProperties+xml"/>
  <Override PartName="/customXml/itemProps30.xml" ContentType="application/vnd.openxmlformats-officedocument.customXmlProperties+xml"/>
  <Override PartName="/customXml/itemProps50.xml" ContentType="application/vnd.openxmlformats-officedocument.customXmlProperti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customXml/itemProps9.xml" ContentType="application/vnd.openxmlformats-officedocument.customXmlProperties+xml"/>
  <Override PartName="/ppt/notesSlides/notesSlide8.xml" ContentType="application/vnd.openxmlformats-officedocument.presentationml.notesSlide+xml"/>
  <Override PartName="/customXml/itemProps7.xml" ContentType="application/vnd.openxmlformats-officedocument.customXmlProperties+xml"/>
  <Override PartName="/customXml/itemProps39.xml" ContentType="application/vnd.openxmlformats-officedocument.customXmlProperties+xml"/>
  <Override PartName="/customXml/itemProps48.xml" ContentType="application/vnd.openxmlformats-officedocument.customXmlProperties+xml"/>
  <Override PartName="/ppt/notesSlides/notesSlide6.xml" ContentType="application/vnd.openxmlformats-officedocument.presentationml.notesSlide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  <Override PartName="/customXml/itemProps28.xml" ContentType="application/vnd.openxmlformats-officedocument.customXmlProperties+xml"/>
  <Override PartName="/customXml/itemProps37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customXml/itemProps33.xml" ContentType="application/vnd.openxmlformats-officedocument.customXmlProperties+xml"/>
  <Override PartName="/customXml/itemProps51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3" r:id="rId55"/>
  </p:sldMasterIdLst>
  <p:notesMasterIdLst>
    <p:notesMasterId r:id="rId79"/>
  </p:notesMasterIdLst>
  <p:sldIdLst>
    <p:sldId id="408" r:id="rId56"/>
    <p:sldId id="442" r:id="rId57"/>
    <p:sldId id="444" r:id="rId58"/>
    <p:sldId id="445" r:id="rId59"/>
    <p:sldId id="433" r:id="rId60"/>
    <p:sldId id="448" r:id="rId61"/>
    <p:sldId id="454" r:id="rId62"/>
    <p:sldId id="455" r:id="rId63"/>
    <p:sldId id="456" r:id="rId64"/>
    <p:sldId id="457" r:id="rId65"/>
    <p:sldId id="458" r:id="rId66"/>
    <p:sldId id="434" r:id="rId67"/>
    <p:sldId id="459" r:id="rId68"/>
    <p:sldId id="460" r:id="rId69"/>
    <p:sldId id="461" r:id="rId70"/>
    <p:sldId id="436" r:id="rId71"/>
    <p:sldId id="447" r:id="rId72"/>
    <p:sldId id="439" r:id="rId73"/>
    <p:sldId id="405" r:id="rId74"/>
    <p:sldId id="427" r:id="rId75"/>
    <p:sldId id="404" r:id="rId76"/>
    <p:sldId id="453" r:id="rId77"/>
    <p:sldId id="45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5777"/>
    <a:srgbClr val="215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9" autoAdjust="0"/>
    <p:restoredTop sz="94718" autoAdjust="0"/>
  </p:normalViewPr>
  <p:slideViewPr>
    <p:cSldViewPr snapToGrid="0">
      <p:cViewPr varScale="1">
        <p:scale>
          <a:sx n="62" d="100"/>
          <a:sy n="62" d="100"/>
        </p:scale>
        <p:origin x="-7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Master" Target="slideMasters/slideMaster1.xml"/><Relationship Id="rId63" Type="http://schemas.openxmlformats.org/officeDocument/2006/relationships/slide" Target="slides/slide8.xml"/><Relationship Id="rId68" Type="http://schemas.openxmlformats.org/officeDocument/2006/relationships/slide" Target="slides/slide13.xml"/><Relationship Id="rId76" Type="http://schemas.openxmlformats.org/officeDocument/2006/relationships/slide" Target="slides/slide21.xml"/><Relationship Id="rId7" Type="http://schemas.openxmlformats.org/officeDocument/2006/relationships/customXml" Target="../customXml/item7.xml"/><Relationship Id="rId71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3.xml"/><Relationship Id="rId66" Type="http://schemas.openxmlformats.org/officeDocument/2006/relationships/slide" Target="slides/slide11.xml"/><Relationship Id="rId74" Type="http://schemas.openxmlformats.org/officeDocument/2006/relationships/slide" Target="slides/slide19.xml"/><Relationship Id="rId79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61" Type="http://schemas.openxmlformats.org/officeDocument/2006/relationships/slide" Target="slides/slide6.xml"/><Relationship Id="rId82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5.xml"/><Relationship Id="rId65" Type="http://schemas.openxmlformats.org/officeDocument/2006/relationships/slide" Target="slides/slide10.xml"/><Relationship Id="rId73" Type="http://schemas.openxmlformats.org/officeDocument/2006/relationships/slide" Target="slides/slide18.xml"/><Relationship Id="rId78" Type="http://schemas.openxmlformats.org/officeDocument/2006/relationships/slide" Target="slides/slide23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1.xml"/><Relationship Id="rId64" Type="http://schemas.openxmlformats.org/officeDocument/2006/relationships/slide" Target="slides/slide9.xml"/><Relationship Id="rId69" Type="http://schemas.openxmlformats.org/officeDocument/2006/relationships/slide" Target="slides/slide14.xml"/><Relationship Id="rId77" Type="http://schemas.openxmlformats.org/officeDocument/2006/relationships/slide" Target="slides/slide22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4.xml"/><Relationship Id="rId67" Type="http://schemas.openxmlformats.org/officeDocument/2006/relationships/slide" Target="slides/slide12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7.xml"/><Relationship Id="rId70" Type="http://schemas.openxmlformats.org/officeDocument/2006/relationships/slide" Target="slides/slide15.xml"/><Relationship Id="rId75" Type="http://schemas.openxmlformats.org/officeDocument/2006/relationships/slide" Target="slides/slide2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DA67F-A40E-46EF-B53A-D51C70712BFD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C6ED-2DDB-44EE-9286-402ABE10EF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58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96CE6-909A-4CAA-AE51-B45690FF17B1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7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C5C6-AB8B-4A33-B227-90F08091B6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24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Haluk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The circles are ToxCast Phase I (human toxicity-relevant bioactivity assay) AC50s transformed using in vitro measures of human metabolic clearance and plasma protein to constant infusion doses that would produce steady-state serum concentrations equal to the in vitro AC50s.  This slide is animated, and when clicked most of the exposure estimates disappear.  At this point this is a cartoon description of what Phase II of ToxCast  will look like, but is not actual Phase II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1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B1336-C847-439E-A7CA-E128E27863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89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C6ED-2DDB-44EE-9286-402ABE10EF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07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C6ED-2DDB-44EE-9286-402ABE10EF4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01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C6ED-2DDB-44EE-9286-402ABE10EF4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69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C99A6-5981-4057-8AD7-E7E9F0CEB44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610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5448-0BBF-4394-93CC-723477CC934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05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1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1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097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29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458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12" y="274638"/>
            <a:ext cx="4443003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5577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15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4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493029" cy="11430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35577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0" y="6224588"/>
            <a:ext cx="60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sz="900" b="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400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12" y="274638"/>
            <a:ext cx="4509504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557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7077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EPA Logo 2955 RGB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6" y="457202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6224588"/>
            <a:ext cx="685800" cy="19685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757238" y="6267450"/>
            <a:ext cx="5643562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3F69"/>
                </a:solidFill>
                <a:latin typeface="Arial" pitchFamily="34" charset="0"/>
              </a:rPr>
              <a:t>Office of Research and </a:t>
            </a:r>
            <a:r>
              <a:rPr lang="en-US" sz="900" b="1" dirty="0" smtClean="0">
                <a:solidFill>
                  <a:srgbClr val="003F69"/>
                </a:solidFill>
                <a:latin typeface="Arial" pitchFamily="34" charset="0"/>
              </a:rPr>
              <a:t>Development</a:t>
            </a:r>
            <a:endParaRPr lang="en-US" sz="900" b="1" dirty="0">
              <a:solidFill>
                <a:srgbClr val="003F69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917" y="6248400"/>
            <a:ext cx="700488" cy="145424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BF1CCE98-5072-4B72-B314-FD260796E624}" type="slidenum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"/>
                <a:ea typeface="+mj-ea"/>
                <a:cs typeface="+mj-cs"/>
              </a:rPr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"/>
                <a:ea typeface="+mj-ea"/>
                <a:cs typeface="+mj-cs"/>
              </a:rPr>
              <a:t> of  22</a:t>
            </a:r>
          </a:p>
        </p:txBody>
      </p:sp>
    </p:spTree>
    <p:extLst>
      <p:ext uri="{BB962C8B-B14F-4D97-AF65-F5344CB8AC3E}">
        <p14:creationId xmlns:p14="http://schemas.microsoft.com/office/powerpoint/2010/main" xmlns="" val="371577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6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▫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an.r-project.org/web/packages/httk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669248" y="5043058"/>
            <a:ext cx="2305161" cy="4042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FFFFFF"/>
                </a:solidFill>
              </a:rPr>
              <a:t>November 19-20, 2015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69129" y="1678892"/>
            <a:ext cx="5713413" cy="1447800"/>
          </a:xfrm>
        </p:spPr>
        <p:txBody>
          <a:bodyPr/>
          <a:lstStyle/>
          <a:p>
            <a:r>
              <a:rPr lang="en-US" dirty="0"/>
              <a:t>A Systems Approach to Exposure Modeling (ExpoCast)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95831" y="3250225"/>
            <a:ext cx="4578578" cy="1674113"/>
          </a:xfrm>
        </p:spPr>
        <p:txBody>
          <a:bodyPr/>
          <a:lstStyle/>
          <a:p>
            <a:pPr algn="r"/>
            <a:r>
              <a:rPr lang="en-US" sz="1800" dirty="0" smtClean="0">
                <a:latin typeface="+mn-lt"/>
              </a:rPr>
              <a:t>John Wambaugh</a:t>
            </a:r>
          </a:p>
          <a:p>
            <a:pPr algn="r"/>
            <a:r>
              <a:rPr lang="en-US" sz="1800" dirty="0" smtClean="0">
                <a:latin typeface="+mn-lt"/>
              </a:rPr>
              <a:t>National Center for Computational Toxicology</a:t>
            </a:r>
          </a:p>
          <a:p>
            <a:pPr algn="r"/>
            <a:r>
              <a:rPr lang="en-US" sz="1800" dirty="0" smtClean="0">
                <a:latin typeface="+mn-lt"/>
              </a:rPr>
              <a:t>Office of Research and Development</a:t>
            </a:r>
          </a:p>
          <a:p>
            <a:pPr algn="r"/>
            <a:r>
              <a:rPr lang="en-US" sz="1800" dirty="0" smtClean="0">
                <a:latin typeface="+mn-lt"/>
              </a:rPr>
              <a:t>U.S. Environmental Protection Agency</a:t>
            </a:r>
          </a:p>
          <a:p>
            <a:pPr algn="r"/>
            <a:endParaRPr lang="en-US" sz="1800" dirty="0">
              <a:latin typeface="+mn-lt"/>
            </a:endParaRPr>
          </a:p>
          <a:p>
            <a:pPr algn="r"/>
            <a:r>
              <a:rPr lang="en-US" sz="1800" dirty="0" err="1">
                <a:latin typeface="+mn-lt"/>
              </a:rPr>
              <a:t>FutureTox</a:t>
            </a:r>
            <a:r>
              <a:rPr lang="en-US" sz="1800" dirty="0">
                <a:latin typeface="+mn-lt"/>
              </a:rPr>
              <a:t> III: Bridges for </a:t>
            </a:r>
            <a:r>
              <a:rPr lang="en-US" sz="1800" dirty="0" smtClean="0">
                <a:latin typeface="+mn-lt"/>
              </a:rPr>
              <a:t>Translation</a:t>
            </a:r>
          </a:p>
          <a:p>
            <a:pPr algn="r"/>
            <a:r>
              <a:rPr lang="en-US" sz="1800" dirty="0">
                <a:latin typeface="+mn-lt"/>
              </a:rPr>
              <a:t>Arlington, </a:t>
            </a:r>
            <a:r>
              <a:rPr lang="en-US" sz="1800" dirty="0" smtClean="0">
                <a:latin typeface="+mn-lt"/>
              </a:rPr>
              <a:t>Virginia</a:t>
            </a:r>
          </a:p>
          <a:p>
            <a:pPr algn="r"/>
            <a:endParaRPr lang="en-US" sz="1800" dirty="0"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90541" y="5694398"/>
            <a:ext cx="63534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ＭＳ Ｐゴシック" charset="-128"/>
              </a:rPr>
              <a:t>The views expressed in this presentation are those of the author and do not necessarily reflect the views or policies of the U.S. EPA</a:t>
            </a:r>
          </a:p>
          <a:p>
            <a:pPr algn="ctr"/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177" y="6495463"/>
            <a:ext cx="29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ORCID: 0000-0002-4024-534X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4"/>
          <p:cNvGrpSpPr/>
          <p:nvPr/>
        </p:nvGrpSpPr>
        <p:grpSpPr>
          <a:xfrm>
            <a:off x="788852" y="1219200"/>
            <a:ext cx="7818226" cy="4893847"/>
            <a:chOff x="-226856" y="875657"/>
            <a:chExt cx="9381869" cy="5872617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8339431" y="3579303"/>
              <a:ext cx="61841" cy="86912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>
            <a:xfrm flipH="1">
              <a:off x="5412259" y="3558746"/>
              <a:ext cx="2576384" cy="2273643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3799703" y="3515497"/>
              <a:ext cx="2780271" cy="1587843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3299745" y="3569742"/>
              <a:ext cx="201336" cy="991300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4015946" y="3540211"/>
              <a:ext cx="3694671" cy="1884405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4" name="Freeform 103"/>
            <p:cNvSpPr/>
            <p:nvPr/>
          </p:nvSpPr>
          <p:spPr>
            <a:xfrm>
              <a:off x="2035482" y="2007973"/>
              <a:ext cx="663146" cy="3089189"/>
            </a:xfrm>
            <a:custGeom>
              <a:avLst/>
              <a:gdLst>
                <a:gd name="connsiteX0" fmla="*/ 613719 w 663146"/>
                <a:gd name="connsiteY0" fmla="*/ 0 h 3280719"/>
                <a:gd name="connsiteX1" fmla="*/ 8238 w 663146"/>
                <a:gd name="connsiteY1" fmla="*/ 1711411 h 3280719"/>
                <a:gd name="connsiteX2" fmla="*/ 663146 w 663146"/>
                <a:gd name="connsiteY2" fmla="*/ 3280719 h 32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146" h="3280719">
                  <a:moveTo>
                    <a:pt x="613719" y="0"/>
                  </a:moveTo>
                  <a:cubicBezTo>
                    <a:pt x="306859" y="582312"/>
                    <a:pt x="0" y="1164625"/>
                    <a:pt x="8238" y="1711411"/>
                  </a:cubicBezTo>
                  <a:cubicBezTo>
                    <a:pt x="16476" y="2258197"/>
                    <a:pt x="339811" y="2769458"/>
                    <a:pt x="663146" y="3280719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3742764" y="2255108"/>
              <a:ext cx="2367652" cy="259491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6" name="Rectangle 105"/>
            <p:cNvSpPr/>
            <p:nvPr/>
          </p:nvSpPr>
          <p:spPr>
            <a:xfrm>
              <a:off x="1" y="3787346"/>
              <a:ext cx="8927756" cy="630194"/>
            </a:xfrm>
            <a:prstGeom prst="rect">
              <a:avLst/>
            </a:prstGeom>
            <a:solidFill>
              <a:srgbClr val="4F81BD">
                <a:alpha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69027" y="875657"/>
              <a:ext cx="2481295" cy="406265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Chemical Manufacture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5634681" y="1351392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9" name="Oval 108"/>
            <p:cNvSpPr/>
            <p:nvPr/>
          </p:nvSpPr>
          <p:spPr>
            <a:xfrm>
              <a:off x="2063576" y="1285103"/>
              <a:ext cx="2356023" cy="61783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Products, Articles, Building Materials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943598" y="1586172"/>
              <a:ext cx="1752601" cy="6096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 Release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22773" y="3012111"/>
              <a:ext cx="990600" cy="381000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265773" y="2946747"/>
              <a:ext cx="1524000" cy="511728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Air, Soil, Water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813919" y="2904802"/>
              <a:ext cx="1776369" cy="595619"/>
            </a:xfrm>
            <a:prstGeom prst="rect">
              <a:avLst/>
            </a:prstGeom>
            <a:solidFill>
              <a:srgbClr val="F06669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Air, Dust, Surfaces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2483916" y="4551254"/>
              <a:ext cx="1524000" cy="1143000"/>
            </a:xfrm>
            <a:prstGeom prst="triangl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7696200" y="4516792"/>
              <a:ext cx="1447800" cy="1143000"/>
            </a:xfrm>
            <a:prstGeom prst="triangl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6536725" y="2323070"/>
              <a:ext cx="18534" cy="57458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>
            <a:xfrm>
              <a:off x="7092778" y="2310714"/>
              <a:ext cx="370703" cy="4040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3100225" y="2100649"/>
              <a:ext cx="19856" cy="7166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4429897" y="1351392"/>
              <a:ext cx="214184" cy="11905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>
            <a:xfrm>
              <a:off x="4565822" y="1612547"/>
              <a:ext cx="1196545" cy="15897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21" name="TextBox 120"/>
            <p:cNvSpPr txBox="1"/>
            <p:nvPr/>
          </p:nvSpPr>
          <p:spPr>
            <a:xfrm>
              <a:off x="1529227" y="3779609"/>
              <a:ext cx="1148777" cy="6278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Near-Field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Direct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827282" y="3779609"/>
              <a:ext cx="1196867" cy="6278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Near-Field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Indirect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88716" y="5218467"/>
              <a:ext cx="9641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Human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715311" y="5064579"/>
              <a:ext cx="1439702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Ecological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Flora and Fauna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22438" y="3908876"/>
              <a:ext cx="87685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Dietary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68390" y="3908876"/>
              <a:ext cx="99088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Far-Field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246614" y="2110638"/>
              <a:ext cx="1142544" cy="59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Direct Use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e.g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., lotion)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53224" y="2110638"/>
              <a:ext cx="1595667" cy="59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Residential Use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e.g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 ,flooring)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-226856" y="5972677"/>
              <a:ext cx="1818190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MONITORING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DATA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-93165" y="5280022"/>
              <a:ext cx="155080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</a:rPr>
                <a:t>RECEPTORS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75178" y="3048723"/>
              <a:ext cx="1014123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MEDIA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-172034" y="3694724"/>
              <a:ext cx="1708545" cy="978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EXPOSURE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PATHWAY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(MEDIA + RECEPTOR)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8393941" y="5752073"/>
              <a:ext cx="0" cy="2651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4" name="Freeform 133"/>
            <p:cNvSpPr/>
            <p:nvPr/>
          </p:nvSpPr>
          <p:spPr>
            <a:xfrm>
              <a:off x="4657174" y="3218933"/>
              <a:ext cx="680945" cy="2613455"/>
            </a:xfrm>
            <a:custGeom>
              <a:avLst/>
              <a:gdLst>
                <a:gd name="connsiteX0" fmla="*/ 0 w 1240824"/>
                <a:gd name="connsiteY0" fmla="*/ 0 h 2613454"/>
                <a:gd name="connsiteX1" fmla="*/ 1044146 w 1240824"/>
                <a:gd name="connsiteY1" fmla="*/ 1136822 h 2613454"/>
                <a:gd name="connsiteX2" fmla="*/ 1180070 w 1240824"/>
                <a:gd name="connsiteY2" fmla="*/ 2613454 h 261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824" h="2613454">
                  <a:moveTo>
                    <a:pt x="0" y="0"/>
                  </a:moveTo>
                  <a:cubicBezTo>
                    <a:pt x="423734" y="350623"/>
                    <a:pt x="847468" y="701246"/>
                    <a:pt x="1044146" y="1136822"/>
                  </a:cubicBezTo>
                  <a:cubicBezTo>
                    <a:pt x="1240824" y="1572398"/>
                    <a:pt x="1146089" y="2353962"/>
                    <a:pt x="1180070" y="2613454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0331" y="5972677"/>
              <a:ext cx="11318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Biomarkers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Exposure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829254" y="5972677"/>
              <a:ext cx="11318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Biomarkers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Exposure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87717" y="5972677"/>
              <a:ext cx="139307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Media Samples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728750" y="3908876"/>
              <a:ext cx="110345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Ecological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35365" y="2618471"/>
              <a:ext cx="697268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Waste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3251470" y="5774727"/>
              <a:ext cx="0" cy="2651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47" name="Title 2"/>
          <p:cNvSpPr txBox="1">
            <a:spLocks/>
          </p:cNvSpPr>
          <p:nvPr/>
        </p:nvSpPr>
        <p:spPr>
          <a:xfrm>
            <a:off x="2404683" y="190500"/>
            <a:ext cx="462802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Exposure Pathways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75432" y="648866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Pleil</a:t>
            </a:r>
            <a:r>
              <a:rPr lang="en-US" dirty="0" smtClean="0"/>
              <a:t> and Shelden (2011)</a:t>
            </a:r>
            <a:endParaRPr lang="en-US" dirty="0"/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6673146" y="6509424"/>
            <a:ext cx="250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Calibri" pitchFamily="34" charset="0"/>
                <a:ea typeface="Batang" charset="-127"/>
                <a:cs typeface="Calibri" pitchFamily="34" charset="0"/>
              </a:rPr>
              <a:t>Figure from Kristin Isaacs</a:t>
            </a:r>
          </a:p>
        </p:txBody>
      </p:sp>
    </p:spTree>
    <p:extLst>
      <p:ext uri="{BB962C8B-B14F-4D97-AF65-F5344CB8AC3E}">
        <p14:creationId xmlns:p14="http://schemas.microsoft.com/office/powerpoint/2010/main" xmlns="" val="78605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034" y="136847"/>
            <a:ext cx="4443003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Predicting Systematic Response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770" y="3341950"/>
            <a:ext cx="6497065" cy="34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75127" y="2994870"/>
            <a:ext cx="3322040" cy="3196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8723" y="3280095"/>
            <a:ext cx="2213295" cy="54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1039" y="3474440"/>
            <a:ext cx="638961" cy="544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40965" y="5947794"/>
            <a:ext cx="4532513" cy="1082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93453" y="5833480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18389" y="4710753"/>
            <a:ext cx="13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3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73034" y="136847"/>
            <a:ext cx="4443003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Consensus Exposure Predictions with the SEEM Framework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770" y="3341950"/>
            <a:ext cx="6497065" cy="34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0851" y="1279847"/>
            <a:ext cx="868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Incorporate multiple models into consensus predictions for 1000s of chemicals within the </a:t>
            </a:r>
            <a:r>
              <a:rPr lang="en-US" b="1" dirty="0" smtClean="0"/>
              <a:t>Systematic Empirical Evaluation of Models (SEEM) framework </a:t>
            </a:r>
            <a:r>
              <a:rPr lang="en-US" dirty="0" smtClean="0"/>
              <a:t>(Wambaugh et al., 2013, 2014)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Evaluate/calibrate predictions with available monitoring data across as many chemical classes as possible to allow extrapolation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Analogous efforts for both human and ecological exposures</a:t>
            </a:r>
          </a:p>
        </p:txBody>
      </p:sp>
    </p:spTree>
    <p:extLst>
      <p:ext uri="{BB962C8B-B14F-4D97-AF65-F5344CB8AC3E}">
        <p14:creationId xmlns:p14="http://schemas.microsoft.com/office/powerpoint/2010/main" xmlns="" val="2627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52400"/>
            <a:ext cx="419849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3557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Calibrated Exposure Predictions for 7968 Chemicals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2750" y="6534150"/>
            <a:ext cx="1940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Wambaugh et al. (2014)</a:t>
            </a:r>
            <a:endParaRPr lang="en-US" sz="14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70915" y="1809750"/>
            <a:ext cx="6534633" cy="4724400"/>
            <a:chOff x="170915" y="1685758"/>
            <a:chExt cx="6382285" cy="4562642"/>
          </a:xfrm>
        </p:grpSpPr>
        <p:pic>
          <p:nvPicPr>
            <p:cNvPr id="6" name="Picture 5" descr="C:\Users\jwambaug\AppData\Local\Microsoft\Windows\Temporary Internet Files\Content.Outlook\AL9YSRKX\Coefficients_5_PPplot (3).png"/>
            <p:cNvPicPr/>
            <p:nvPr/>
          </p:nvPicPr>
          <p:blipFill rotWithShape="1">
            <a:blip r:embed="rId2" cstate="print"/>
            <a:srcRect r="52455" b="6072"/>
            <a:stretch/>
          </p:blipFill>
          <p:spPr bwMode="auto">
            <a:xfrm>
              <a:off x="170915" y="1685758"/>
              <a:ext cx="6166385" cy="406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819775" y="5534025"/>
              <a:ext cx="733425" cy="714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84494" y="1809750"/>
            <a:ext cx="242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</a:rPr>
              <a:t>2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≈ 0.5 indicates that we can predict 50% of the chemical to chemical variability in mean NHANES exposure rates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Same five predictors work for all NHANES demographic groups analyzed – stratified by age, sex, and body-mass index: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Industrial and Consumer </a:t>
            </a:r>
            <a:r>
              <a:rPr lang="en-US" sz="1600" dirty="0" smtClean="0"/>
              <a:t>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Pesticide Inert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Pesticide 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Industrial </a:t>
            </a:r>
            <a:r>
              <a:rPr lang="en-US" sz="1600" dirty="0"/>
              <a:t>but no Consumer </a:t>
            </a:r>
            <a:r>
              <a:rPr lang="en-US" sz="1600" dirty="0" smtClean="0"/>
              <a:t>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Production Volume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30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4595" t="19049" r="55056" b="39427"/>
          <a:stretch/>
        </p:blipFill>
        <p:spPr>
          <a:xfrm>
            <a:off x="81127" y="1492691"/>
            <a:ext cx="7391400" cy="2698309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2514600" y="576086"/>
            <a:ext cx="6071895" cy="3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1547997" y="4992993"/>
            <a:ext cx="240202" cy="1658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560263" y="1707432"/>
            <a:ext cx="83842" cy="2834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0" y="16002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ToxCast-derived Receptor Bioactivity Converted to mg/kg/day with HTTK</a:t>
            </a:r>
            <a:endParaRPr lang="en-US" sz="1200" dirty="0"/>
          </a:p>
        </p:txBody>
      </p:sp>
      <p:sp>
        <p:nvSpPr>
          <p:cNvPr id="16" name="Right Brace 15"/>
          <p:cNvSpPr/>
          <p:nvPr/>
        </p:nvSpPr>
        <p:spPr>
          <a:xfrm>
            <a:off x="7549346" y="2942861"/>
            <a:ext cx="83842" cy="2834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5546" y="2830162"/>
            <a:ext cx="98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ExpoCast</a:t>
            </a:r>
          </a:p>
          <a:p>
            <a:r>
              <a:rPr lang="en-US" sz="1200" dirty="0" smtClean="0"/>
              <a:t>Exposure Predictions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268449" y="4614265"/>
            <a:ext cx="9343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December, 2014 Panel:</a:t>
            </a:r>
          </a:p>
          <a:p>
            <a:r>
              <a:rPr lang="en-US" dirty="0" smtClean="0"/>
              <a:t>“Scientific </a:t>
            </a:r>
            <a:r>
              <a:rPr lang="en-US" dirty="0"/>
              <a:t>Issues Associated with Integrated Endocrine Bioactivity and Exposure-Based Prioritization and </a:t>
            </a:r>
            <a:r>
              <a:rPr lang="en-US" dirty="0" smtClean="0"/>
              <a:t>Screening“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3944" y="4262878"/>
            <a:ext cx="26639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ToxCast Chemicals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35575" y="199600"/>
            <a:ext cx="203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Prioritization as in Wetmore </a:t>
            </a:r>
            <a:r>
              <a:rPr lang="en-US" sz="1600" i="1" dirty="0" smtClean="0"/>
              <a:t>et al</a:t>
            </a:r>
            <a:r>
              <a:rPr lang="en-US" sz="1600" dirty="0" smtClean="0"/>
              <a:t>. (2012) Bioactivity, Dosimetry, and Exposure Paper  </a:t>
            </a:r>
            <a:endParaRPr lang="en-US" sz="16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43200" y="735210"/>
            <a:ext cx="577153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1" hangingPunct="1">
              <a:defRPr/>
            </a:pPr>
            <a:endParaRPr lang="en-US" sz="3200" b="1" dirty="0">
              <a:solidFill>
                <a:srgbClr val="355777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12" y="227361"/>
            <a:ext cx="4464661" cy="1143000"/>
          </a:xfrm>
        </p:spPr>
        <p:txBody>
          <a:bodyPr/>
          <a:lstStyle/>
          <a:p>
            <a:pPr lvl="0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Application to High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Throughput Risk Prioritization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3477805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Near Field</a:t>
            </a:r>
          </a:p>
          <a:p>
            <a:r>
              <a:rPr lang="en-US" sz="1400" b="1" dirty="0" smtClean="0">
                <a:solidFill>
                  <a:srgbClr val="0F0FB1"/>
                </a:solidFill>
              </a:rPr>
              <a:t>Far Field</a:t>
            </a:r>
            <a:endParaRPr lang="en-US" sz="1400" b="1" dirty="0">
              <a:solidFill>
                <a:srgbClr val="0F0FB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2108" y="6189402"/>
            <a:ext cx="529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Also see poster </a:t>
            </a:r>
            <a:r>
              <a:rPr lang="en-US" sz="1600" b="1" dirty="0"/>
              <a:t>“Computational Models to Correlate </a:t>
            </a:r>
            <a:r>
              <a:rPr lang="en-US" sz="1600" b="1" i="1" dirty="0"/>
              <a:t>In </a:t>
            </a:r>
            <a:r>
              <a:rPr lang="en-US" sz="1600" b="1" i="1" dirty="0" smtClean="0"/>
              <a:t>Vitro </a:t>
            </a:r>
            <a:r>
              <a:rPr lang="en-US" sz="1600" b="1" dirty="0" smtClean="0"/>
              <a:t>to</a:t>
            </a:r>
            <a:r>
              <a:rPr lang="en-US" sz="1600" b="1" i="1" dirty="0" smtClean="0"/>
              <a:t> </a:t>
            </a:r>
            <a:r>
              <a:rPr lang="en-US" sz="1600" b="1" i="1" dirty="0"/>
              <a:t>In Vivo</a:t>
            </a:r>
            <a:r>
              <a:rPr lang="en-US" sz="1600" b="1" dirty="0"/>
              <a:t> </a:t>
            </a:r>
            <a:r>
              <a:rPr lang="en-US" sz="1600" b="1" dirty="0" smtClean="0"/>
              <a:t>Activity” by Nisha Sipes and Steve Ferguson, et al.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91810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21" b="73962"/>
          <a:stretch/>
        </p:blipFill>
        <p:spPr>
          <a:xfrm>
            <a:off x="1211405" y="3647739"/>
            <a:ext cx="2518683" cy="2458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00729"/>
            <a:ext cx="4864127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Life-stage and Demographic Specific Predictions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46" y="1337738"/>
            <a:ext cx="4007650" cy="2215991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Wambaugh </a:t>
            </a:r>
            <a:r>
              <a:rPr lang="en-US" sz="2000" i="1" dirty="0" smtClean="0"/>
              <a:t>et al. </a:t>
            </a:r>
            <a:r>
              <a:rPr lang="en-US" sz="2000" dirty="0" smtClean="0"/>
              <a:t>(2014) predictions of exposure rate for various demographic groups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New version of httk R package (Ring </a:t>
            </a:r>
            <a:r>
              <a:rPr lang="en-US" sz="2000" i="1" dirty="0" smtClean="0"/>
              <a:t>et al</a:t>
            </a:r>
            <a:r>
              <a:rPr lang="en-US" sz="2000" dirty="0" smtClean="0"/>
              <a:t>., in preparation) allows prediction of parameters based on actual NHANES biometrics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0" t="19398" b="2449"/>
          <a:stretch/>
        </p:blipFill>
        <p:spPr>
          <a:xfrm>
            <a:off x="4673601" y="1595392"/>
            <a:ext cx="4597399" cy="4863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0800" y="6525600"/>
            <a:ext cx="2565400" cy="221599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Work by Caroline Ring (NCCT)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3F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943" y="5831656"/>
            <a:ext cx="166109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Change in Risk</a:t>
            </a:r>
          </a:p>
        </p:txBody>
      </p:sp>
    </p:spTree>
    <p:extLst>
      <p:ext uri="{BB962C8B-B14F-4D97-AF65-F5344CB8AC3E}">
        <p14:creationId xmlns:p14="http://schemas.microsoft.com/office/powerpoint/2010/main" xmlns="" val="277064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762" y="94594"/>
            <a:ext cx="4609546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Chemical Use Identifies Relevant Pathways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4612" t="13208" b="9434"/>
          <a:stretch/>
        </p:blipFill>
        <p:spPr bwMode="auto">
          <a:xfrm>
            <a:off x="260053" y="1682720"/>
            <a:ext cx="3942064" cy="210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18710" y="1776026"/>
            <a:ext cx="412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Predictions with High Throughput </a:t>
            </a:r>
            <a:r>
              <a:rPr lang="en-US" dirty="0"/>
              <a:t>Stochastic Human Exposure Dose Simulator (</a:t>
            </a:r>
            <a:r>
              <a:rPr lang="en-US" dirty="0" smtClean="0"/>
              <a:t>SHEDS-HT) (Isaacs </a:t>
            </a:r>
            <a:r>
              <a:rPr lang="en-US" i="1" dirty="0" smtClean="0"/>
              <a:t>et al.</a:t>
            </a:r>
            <a:r>
              <a:rPr lang="en-US" dirty="0" smtClean="0"/>
              <a:t>, 2014)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183" y="1094472"/>
            <a:ext cx="48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&gt;2000 chemicals with Material Safety Data Sheets (MSDS) in CPCPdb (Goldsmith </a:t>
            </a:r>
            <a:r>
              <a:rPr lang="en-US" i="1" dirty="0" smtClean="0"/>
              <a:t>et al.</a:t>
            </a:r>
            <a:r>
              <a:rPr lang="en-US" dirty="0" smtClean="0"/>
              <a:t>, 2014)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/>
          <a:srcRect l="9615" t="21575" r="75588" b="41571"/>
          <a:stretch/>
        </p:blipFill>
        <p:spPr bwMode="auto">
          <a:xfrm>
            <a:off x="478646" y="3793781"/>
            <a:ext cx="1827797" cy="184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1057012" y="2491531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105 NHANES Chemicals</a:t>
            </a:r>
            <a:endParaRPr lang="en-US" dirty="0"/>
          </a:p>
        </p:txBody>
      </p:sp>
      <p:pic>
        <p:nvPicPr>
          <p:cNvPr id="362" name="Picture 36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3036" y="2817668"/>
            <a:ext cx="6120964" cy="379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9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66825"/>
            <a:ext cx="71247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 Chemical Constituents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38021" y="5715000"/>
            <a:ext cx="5705979" cy="41122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▫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04788" y="3475167"/>
            <a:ext cx="3009900" cy="2135505"/>
          </a:xfrm>
        </p:spPr>
        <p:txBody>
          <a:bodyPr/>
          <a:lstStyle/>
          <a:p>
            <a:r>
              <a:rPr lang="en-US" sz="1800" dirty="0" smtClean="0"/>
              <a:t>Unfortunately CPCPdb does not cover every chemical-product combination – using machine learning to fill in the rest</a:t>
            </a:r>
          </a:p>
          <a:p>
            <a:r>
              <a:rPr lang="en-US" sz="1800" dirty="0"/>
              <a:t>Predict functional use and weight fraction for Tox21 chemical library</a:t>
            </a:r>
          </a:p>
          <a:p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734943" y="6274422"/>
            <a:ext cx="240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Isaacs et al. (submitted)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57238" y="6267450"/>
            <a:ext cx="5643562" cy="1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 dirty="0">
                <a:solidFill>
                  <a:srgbClr val="003F69"/>
                </a:solidFill>
                <a:latin typeface="Arial" pitchFamily="34" charset="0"/>
              </a:rPr>
              <a:t>Office of Research and </a:t>
            </a:r>
            <a:r>
              <a:rPr lang="en-US" sz="900" b="1" dirty="0" smtClean="0">
                <a:solidFill>
                  <a:srgbClr val="003F69"/>
                </a:solidFill>
                <a:latin typeface="Arial" pitchFamily="34" charset="0"/>
              </a:rPr>
              <a:t>Development</a:t>
            </a:r>
            <a:endParaRPr lang="en-US" sz="900" b="1" dirty="0">
              <a:solidFill>
                <a:srgbClr val="003F6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9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phenol stru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449012" y="3828788"/>
            <a:ext cx="1950946" cy="97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908"/>
          <a:stretch/>
        </p:blipFill>
        <p:spPr bwMode="auto">
          <a:xfrm>
            <a:off x="-12933" y="1474064"/>
            <a:ext cx="5385034" cy="3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812" y="85984"/>
            <a:ext cx="4447883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Suspect Screening and Non-Targeted Analytical Chemistry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9745" y="3014285"/>
            <a:ext cx="9204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1769696" y="4804985"/>
            <a:ext cx="29674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Retention Time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1006109" y="1524506"/>
            <a:ext cx="44167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947 Peaks in an American Health Homes Dust Sample</a:t>
            </a:r>
            <a:endParaRPr lang="en-US" sz="1800" dirty="0"/>
          </a:p>
        </p:txBody>
      </p:sp>
      <p:pic>
        <p:nvPicPr>
          <p:cNvPr id="1026" name="Picture 2" descr="http://upload.wikimedia.org/wikipedia/commons/thumb/1/14/Bisphenol_A_skeletal.png/320px-Bisphenol_A_skele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673" y="2395190"/>
            <a:ext cx="2155624" cy="8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4737099" y="3924245"/>
            <a:ext cx="1295402" cy="74461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06968" y="1362248"/>
            <a:ext cx="2927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Each peak corresponds to a mass of a chemical or (depending on technique) fragments of that compound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3356128" y="4063527"/>
            <a:ext cx="2676372" cy="741458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330700" y="3095475"/>
            <a:ext cx="1777352" cy="1384107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5" idx="1"/>
          </p:cNvCxnSpPr>
          <p:nvPr/>
        </p:nvCxnSpPr>
        <p:spPr>
          <a:xfrm flipH="1">
            <a:off x="2159306" y="1900857"/>
            <a:ext cx="4047662" cy="1334867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7099" y="2544053"/>
            <a:ext cx="1339688" cy="1383343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330700" y="2284937"/>
            <a:ext cx="1866580" cy="786278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645" y="5389822"/>
            <a:ext cx="897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now expanding our identity libraries using reference samples of ToxCast chemicals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06968" y="3322856"/>
            <a:ext cx="2927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 chemicals can have the same fragments or overall mass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206968" y="4761065"/>
            <a:ext cx="292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 chemical A present, chemical B, or both?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028426" y="6027003"/>
            <a:ext cx="601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See poster “</a:t>
            </a:r>
            <a:r>
              <a:rPr lang="en-US" sz="1600" b="1" dirty="0"/>
              <a:t>Linking High Resolution Mass Spectrometry Data with Exposure and Toxicity Forecasts to Advance High-Throughput Environmental </a:t>
            </a:r>
            <a:r>
              <a:rPr lang="en-US" sz="1600" b="1" dirty="0" smtClean="0"/>
              <a:t>Monitoring” by Julia Rager, et al.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8764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862" y="0"/>
            <a:ext cx="4462389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Screening Tools for Accelerated Chemical Prioritization (ExpoCast)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1625600"/>
            <a:ext cx="8229600" cy="1527175"/>
          </a:xfrm>
        </p:spPr>
        <p:txBody>
          <a:bodyPr/>
          <a:lstStyle/>
          <a:p>
            <a:r>
              <a:rPr lang="en-US" sz="2000" dirty="0" smtClean="0"/>
              <a:t>Contracts were awarded (December, 2014) to Southwest Research Institute and Battelle </a:t>
            </a:r>
          </a:p>
          <a:p>
            <a:r>
              <a:rPr lang="en-US" sz="2000" dirty="0" smtClean="0"/>
              <a:t>Phase I (Pilot) Examining capabilities and feasibility</a:t>
            </a:r>
          </a:p>
        </p:txBody>
      </p:sp>
      <p:pic>
        <p:nvPicPr>
          <p:cNvPr id="26" name="Picture 17" descr="EPA Logo 2955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6" y="457202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697900"/>
              </p:ext>
            </p:extLst>
          </p:nvPr>
        </p:nvGraphicFramePr>
        <p:xfrm>
          <a:off x="504826" y="2700655"/>
          <a:ext cx="8183881" cy="33832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83902"/>
                <a:gridCol w="978372"/>
                <a:gridCol w="967515"/>
                <a:gridCol w="2127046"/>
                <a:gridCol w="2127046"/>
              </a:tblGrid>
              <a:tr h="182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Assay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Pilot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Order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Contractor Lead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Researcher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Lead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EPA Post-Docs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/>
                </a:tc>
              </a:tr>
              <a:tr h="546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 Throughput Screening- Level Physico-Chemical Properties Measurement (VP, pKa, Henry's Law, Kow)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compound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Alice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Yau (SWRI)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Chantel Nicolas and Kamel Mansouri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4572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Determine Chemical Constituents of products, materials, articles (screening level)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test object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classes of product, 5 samples each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Alice Yau (SWRI)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Katherine Phillips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364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Determine chemical emission rate from specific products, materials, articles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test object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Anne Louise Sumner and Tom Kelly (Battelle)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Chantel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Nicolas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  <a:tr h="5469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Screening for occurrence of large numbers of chemicals in sample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acquired 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by contractor (biological media)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</a:rPr>
                        <a:t>sample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500 blood samples (likely from Indianapolis)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Anne Gregg (Battelle)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Caroline Ring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7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404683" y="190500"/>
            <a:ext cx="4616902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Introduction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81000"/>
            <a:ext cx="7886700" cy="1357453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84648" y="1212364"/>
            <a:ext cx="5468868" cy="3291256"/>
          </a:xfrm>
          <a:prstGeom prst="rect">
            <a:avLst/>
          </a:prstGeom>
        </p:spPr>
        <p:txBody>
          <a:bodyPr>
            <a:no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5895" y="1524000"/>
            <a:ext cx="5313187" cy="3763547"/>
          </a:xfrm>
          <a:prstGeom prst="rect">
            <a:avLst/>
          </a:prstGeom>
        </p:spPr>
        <p:txBody>
          <a:bodyPr>
            <a:no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/>
              <a:t>The timely characterization of the human and ecological risk posed by thousands of existing and emerging commercial chemicals is a critical challenge</a:t>
            </a:r>
          </a:p>
          <a:p>
            <a:r>
              <a:rPr lang="en-US" sz="2000" b="1" dirty="0"/>
              <a:t>High throughput risk prioritization </a:t>
            </a:r>
            <a:r>
              <a:rPr lang="en-US" sz="2000" dirty="0"/>
              <a:t>relies on three </a:t>
            </a:r>
            <a:r>
              <a:rPr lang="en-US" sz="2000" dirty="0" smtClean="0"/>
              <a:t>components:</a:t>
            </a:r>
          </a:p>
          <a:p>
            <a:pPr marL="747713" lvl="1" indent="-457200">
              <a:buFont typeface="+mj-lt"/>
              <a:buAutoNum type="arabicPeriod"/>
            </a:pPr>
            <a:r>
              <a:rPr lang="en-US" sz="2000" dirty="0" smtClean="0"/>
              <a:t>high </a:t>
            </a:r>
            <a:r>
              <a:rPr lang="en-US" sz="2000" dirty="0"/>
              <a:t>throughput </a:t>
            </a:r>
            <a:r>
              <a:rPr lang="en-US" sz="2000" b="1" dirty="0"/>
              <a:t>hazard </a:t>
            </a:r>
            <a:r>
              <a:rPr lang="en-US" sz="2000" dirty="0" smtClean="0"/>
              <a:t>characterization</a:t>
            </a:r>
          </a:p>
          <a:p>
            <a:pPr marL="747713" lvl="1" indent="-457200">
              <a:buFont typeface="+mj-lt"/>
              <a:buAutoNum type="arabicPeriod"/>
            </a:pPr>
            <a:r>
              <a:rPr lang="en-US" sz="2000" dirty="0" smtClean="0"/>
              <a:t>high </a:t>
            </a:r>
            <a:r>
              <a:rPr lang="en-US" sz="2000" dirty="0"/>
              <a:t>throughput </a:t>
            </a:r>
            <a:r>
              <a:rPr lang="en-US" sz="2000" b="1" dirty="0"/>
              <a:t>exposure</a:t>
            </a:r>
            <a:r>
              <a:rPr lang="en-US" sz="2000" dirty="0"/>
              <a:t> </a:t>
            </a:r>
            <a:r>
              <a:rPr lang="en-US" sz="2000" dirty="0" smtClean="0"/>
              <a:t>forecasts</a:t>
            </a:r>
            <a:endParaRPr lang="en-US" sz="2000" dirty="0"/>
          </a:p>
          <a:p>
            <a:pPr marL="747713" lvl="1" indent="-457200">
              <a:buFont typeface="+mj-lt"/>
              <a:buAutoNum type="arabicPeriod"/>
            </a:pPr>
            <a:r>
              <a:rPr lang="en-US" sz="2000" dirty="0" smtClean="0"/>
              <a:t>high </a:t>
            </a:r>
            <a:r>
              <a:rPr lang="en-US" sz="2000" dirty="0"/>
              <a:t>throughput </a:t>
            </a:r>
            <a:r>
              <a:rPr lang="en-US" sz="2000" b="1" dirty="0" err="1" smtClean="0"/>
              <a:t>toxicocokinetics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i="1" dirty="0"/>
              <a:t>i.e</a:t>
            </a:r>
            <a:r>
              <a:rPr lang="en-US" sz="2000" dirty="0"/>
              <a:t>., dosimetry)</a:t>
            </a:r>
          </a:p>
          <a:p>
            <a:r>
              <a:rPr lang="en-US" sz="2000" kern="0" dirty="0" smtClean="0"/>
              <a:t>While </a:t>
            </a:r>
            <a:r>
              <a:rPr lang="en-US" sz="2000" kern="0" dirty="0"/>
              <a:t>advances have been made in HT toxicity screening, exposure methods applicable to 1000s of chemicals are </a:t>
            </a:r>
            <a:r>
              <a:rPr lang="en-US" sz="2000" kern="0" dirty="0" smtClean="0"/>
              <a:t>needed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b="12830"/>
          <a:stretch/>
        </p:blipFill>
        <p:spPr>
          <a:xfrm>
            <a:off x="5248642" y="1314094"/>
            <a:ext cx="4356752" cy="39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2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ExpoCast Biomonitoring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467725" cy="4525963"/>
          </a:xfrm>
        </p:spPr>
        <p:txBody>
          <a:bodyPr/>
          <a:lstStyle/>
          <a:p>
            <a:pPr fontAlgn="b"/>
            <a:r>
              <a:rPr lang="en-US" sz="2000" dirty="0">
                <a:solidFill>
                  <a:srgbClr val="000000"/>
                </a:solidFill>
              </a:rPr>
              <a:t>Screening for occurrence of large numbers of chemicals in sample acquired by contractor (biological media)</a:t>
            </a:r>
          </a:p>
          <a:p>
            <a:pPr fontAlgn="b">
              <a:defRPr/>
            </a:pPr>
            <a:r>
              <a:rPr lang="en-US" sz="2000" dirty="0" smtClean="0"/>
              <a:t>Research Conducted by Battelle </a:t>
            </a:r>
            <a:r>
              <a:rPr lang="en-US" sz="2000" dirty="0"/>
              <a:t>Memorial </a:t>
            </a:r>
            <a:r>
              <a:rPr lang="en-US" sz="2000" dirty="0" smtClean="0"/>
              <a:t>Institute (Anne Gregg)</a:t>
            </a:r>
            <a:endParaRPr lang="en-US" sz="2000" dirty="0"/>
          </a:p>
          <a:p>
            <a:r>
              <a:rPr lang="en-US" sz="2000" dirty="0" smtClean="0"/>
              <a:t>Cohort is a mixed </a:t>
            </a:r>
            <a:r>
              <a:rPr lang="en-US" sz="2000" dirty="0"/>
              <a:t>gender and race group of adults from Indianapolis</a:t>
            </a:r>
          </a:p>
          <a:p>
            <a:r>
              <a:rPr lang="en-US" sz="2000" dirty="0"/>
              <a:t>Sample </a:t>
            </a:r>
            <a:r>
              <a:rPr lang="en-US" sz="2000" dirty="0" smtClean="0"/>
              <a:t>Screening</a:t>
            </a:r>
          </a:p>
          <a:p>
            <a:pPr lvl="1"/>
            <a:r>
              <a:rPr lang="en-US" sz="2000" dirty="0" smtClean="0"/>
              <a:t>One </a:t>
            </a:r>
            <a:r>
              <a:rPr lang="en-US" sz="2000" dirty="0"/>
              <a:t>extraction method resulting in two aliquots for </a:t>
            </a:r>
            <a:r>
              <a:rPr lang="en-US" sz="2000" dirty="0" smtClean="0"/>
              <a:t>analysis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dirty="0"/>
              <a:t>analysis methods </a:t>
            </a:r>
            <a:r>
              <a:rPr lang="en-US" sz="2000" dirty="0" err="1"/>
              <a:t>GCxGC</a:t>
            </a:r>
            <a:r>
              <a:rPr lang="en-US" sz="2000" dirty="0"/>
              <a:t> </a:t>
            </a:r>
            <a:r>
              <a:rPr lang="en-US" sz="2000" dirty="0" smtClean="0"/>
              <a:t>TOFMS </a:t>
            </a:r>
            <a:r>
              <a:rPr lang="en-US" sz="2000" dirty="0"/>
              <a:t>and LC-TOFMS </a:t>
            </a:r>
          </a:p>
          <a:p>
            <a:r>
              <a:rPr lang="en-US" sz="2000" dirty="0" smtClean="0"/>
              <a:t>In addition to 200 priority ToxCast chemicals, we will look for NHANES chemicals as reference</a:t>
            </a:r>
          </a:p>
        </p:txBody>
      </p:sp>
      <p:pic>
        <p:nvPicPr>
          <p:cNvPr id="26" name="Picture 17" descr="EPA Logo 2955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6" y="457202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77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27624" t="13536" r="7988" b="12095"/>
          <a:stretch/>
        </p:blipFill>
        <p:spPr>
          <a:xfrm>
            <a:off x="536161" y="1205694"/>
            <a:ext cx="5933769" cy="4432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rcRect l="12026" t="76274" r="72001" b="14019"/>
          <a:stretch/>
        </p:blipFill>
        <p:spPr>
          <a:xfrm>
            <a:off x="3122498" y="5644883"/>
            <a:ext cx="3086100" cy="12131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68080" y="1205694"/>
            <a:ext cx="2489574" cy="839232"/>
            <a:chOff x="477095" y="1129787"/>
            <a:chExt cx="2489574" cy="8392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/>
            <a:srcRect t="1987" r="71674" b="86951"/>
            <a:stretch/>
          </p:blipFill>
          <p:spPr>
            <a:xfrm>
              <a:off x="477095" y="1129787"/>
              <a:ext cx="2489574" cy="62886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43249" y="1599687"/>
              <a:ext cx="13029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</a:t>
              </a:r>
              <a:r>
                <a:rPr lang="en-US" baseline="-25000" dirty="0" smtClean="0"/>
                <a:t>10</a:t>
              </a:r>
              <a:r>
                <a:rPr lang="en-US" dirty="0" smtClean="0"/>
                <a:t> (µg/g)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10267" t="27674" r="74641" b="30176"/>
          <a:stretch/>
        </p:blipFill>
        <p:spPr>
          <a:xfrm>
            <a:off x="6316599" y="2044926"/>
            <a:ext cx="2392187" cy="4321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72" y="114639"/>
            <a:ext cx="4443003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ExpoCast Consumer Product Scan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7" descr="EPA Logo 2955 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6" y="457202"/>
            <a:ext cx="17049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989066" y="2044926"/>
            <a:ext cx="8015235" cy="1033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4100" y="6308729"/>
            <a:ext cx="293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from Alice Yau (SWRI)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916268" y="3001124"/>
            <a:ext cx="284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Commonly Found Chemicals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1739" y="5702144"/>
            <a:ext cx="281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GC-MS with DCM Extraction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047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Throughput Exposure (HTE)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90541" y="6163271"/>
            <a:ext cx="63534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55777"/>
                </a:solidFill>
                <a:ea typeface="ＭＳ Ｐゴシック" charset="-128"/>
              </a:rPr>
              <a:t>The views expressed in this presentation are those of the author and do not necessarily reflect the views or policies of the U.S. EPA</a:t>
            </a:r>
          </a:p>
          <a:p>
            <a:pPr algn="ctr"/>
            <a:endParaRPr lang="en-US" dirty="0">
              <a:solidFill>
                <a:srgbClr val="355777"/>
              </a:solidFill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1417638"/>
            <a:ext cx="7953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low levels of thousands of xenobiotic chemicals present in the metabolome, relating these to exposures and health effects is an important unsolved </a:t>
            </a:r>
            <a:r>
              <a:rPr lang="en-US" dirty="0" smtClean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use a combination of forward modeling and reverse inference from biomarkers </a:t>
            </a:r>
            <a:r>
              <a:rPr lang="en-US" dirty="0" smtClean="0"/>
              <a:t>to predict exposure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Broader monitoring data informs evaluation of those </a:t>
            </a:r>
            <a:r>
              <a:rPr lang="en-US" dirty="0" smtClean="0"/>
              <a:t>predictions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Better chemical use data informs models predicting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Toxicokinetics (TK) provides a bridge between HTS and HTE by predicting tissue concentrations due to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R package “httk” freely available on CRAN allows statistical and other analyses of 543 chemicals (ToxCast + pharmaceuticals)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1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417107" y="2239863"/>
            <a:ext cx="166500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cs typeface="Helvetica" pitchFamily="34" charset="0"/>
              </a:rPr>
              <a:t>NCCT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Chris Grulke</a:t>
            </a:r>
            <a:endParaRPr lang="en-US" sz="1600" dirty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Richard Judson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Dustin </a:t>
            </a:r>
            <a:r>
              <a:rPr lang="en-US" sz="1600" smtClean="0">
                <a:solidFill>
                  <a:schemeClr val="bg1"/>
                </a:solidFill>
                <a:cs typeface="Helvetica" pitchFamily="34" charset="0"/>
              </a:rPr>
              <a:t>Kapruan</a:t>
            </a:r>
            <a:endParaRPr lang="en-US" sz="1600" dirty="0" smtClean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Chantel Nicolas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Robert Pearce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James Rabinowitz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Ann Richard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Caroline Ring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Woody Setzer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Rusty Thomas</a:t>
            </a:r>
          </a:p>
          <a:p>
            <a:r>
              <a:rPr lang="en-US" sz="1600" b="1" dirty="0" smtClean="0">
                <a:solidFill>
                  <a:schemeClr val="bg1"/>
                </a:solidFill>
                <a:cs typeface="Helvetica" pitchFamily="34" charset="0"/>
              </a:rPr>
              <a:t>John Wambaugh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Antony Williams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77529" y="2239863"/>
            <a:ext cx="20708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Helvetica" pitchFamily="34" charset="0"/>
              </a:rPr>
              <a:t>NERL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Craig Barber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Brandy Beverly</a:t>
            </a:r>
            <a:endParaRPr lang="en-US" sz="1600" dirty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Derya Biryol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Kathie </a:t>
            </a:r>
            <a:r>
              <a:rPr lang="en-US" sz="1600" dirty="0">
                <a:solidFill>
                  <a:schemeClr val="bg1"/>
                </a:solidFill>
                <a:cs typeface="Helvetica" pitchFamily="34" charset="0"/>
              </a:rPr>
              <a:t>Dionisio 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Peter </a:t>
            </a:r>
            <a:r>
              <a:rPr lang="en-US" sz="1600" dirty="0">
                <a:solidFill>
                  <a:schemeClr val="bg1"/>
                </a:solidFill>
                <a:cs typeface="Helvetica" pitchFamily="34" charset="0"/>
              </a:rPr>
              <a:t>Egeghy 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Kim Gaetz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Brandall Ingle</a:t>
            </a:r>
            <a:endParaRPr lang="en-US" sz="1600" dirty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cs typeface="Helvetica" pitchFamily="34" charset="0"/>
              </a:rPr>
              <a:t>Kristin Isaacs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Katherine Phillips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Paul Price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Mark Strynar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Jon Sobus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Mike Tornero-Velez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Elin Ulrich</a:t>
            </a:r>
            <a:endParaRPr lang="en-US" sz="1600" dirty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Helvetica" pitchFamily="34" charset="0"/>
              </a:rPr>
              <a:t>Dan Vallero</a:t>
            </a:r>
          </a:p>
          <a:p>
            <a:endParaRPr lang="en-US" sz="1600" dirty="0" smtClean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459" y="4401076"/>
            <a:ext cx="196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7D7D"/>
                </a:solidFill>
              </a:rPr>
              <a:t>*Trainees</a:t>
            </a:r>
            <a:endParaRPr lang="en-US" sz="2000" b="1" dirty="0">
              <a:solidFill>
                <a:srgbClr val="FF7D7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7029" y="346893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3595" y="318617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9968441" y="2793768"/>
            <a:ext cx="6179" cy="18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498825" y="1328820"/>
            <a:ext cx="5247494" cy="860477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Chemical Safety for Sustainability (CSS) </a:t>
            </a:r>
            <a:br>
              <a:rPr lang="en-US" sz="2000" dirty="0" smtClean="0"/>
            </a:br>
            <a:r>
              <a:rPr lang="en-US" sz="2000" dirty="0" smtClean="0"/>
              <a:t>Rapid Exposure and Dosimetry (RED) </a:t>
            </a:r>
            <a:br>
              <a:rPr lang="en-US" sz="2000" dirty="0" smtClean="0"/>
            </a:br>
            <a:r>
              <a:rPr lang="en-US" sz="2000" dirty="0" smtClean="0"/>
              <a:t>Project</a:t>
            </a:r>
            <a:endParaRPr lang="en-US" sz="2000" dirty="0"/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2175225" y="1989748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B3285"/>
            </a:outerShdw>
          </a:effectLst>
        </p:spPr>
        <p:txBody>
          <a:bodyPr anchor="ctr"/>
          <a:lstStyle/>
          <a:p>
            <a:endParaRPr lang="en-US" sz="28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cs typeface="Helvetic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18221" y="3185882"/>
            <a:ext cx="2048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Helvetica" pitchFamily="34" charset="0"/>
              </a:rPr>
              <a:t>NHEERL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Jane Ellen Simmons</a:t>
            </a:r>
            <a:endParaRPr lang="en-US" dirty="0" smtClean="0">
              <a:solidFill>
                <a:schemeClr val="bg1"/>
              </a:solidFill>
              <a:cs typeface="Helvetic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cs typeface="Helvetica" pitchFamily="34" charset="0"/>
              </a:rPr>
              <a:t>Marina Evans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Mike Hughes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19800" y="1643159"/>
            <a:ext cx="124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cs typeface="Helvetica" pitchFamily="34" charset="0"/>
              </a:rPr>
              <a:t>Hamner Institutes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Harvey Clewell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Cory Strope</a:t>
            </a:r>
          </a:p>
          <a:p>
            <a:r>
              <a:rPr lang="en-US" sz="1100" dirty="0">
                <a:solidFill>
                  <a:schemeClr val="bg1"/>
                </a:solidFill>
                <a:cs typeface="Helvetica" pitchFamily="34" charset="0"/>
              </a:rPr>
              <a:t>Barbara </a:t>
            </a:r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Wetmore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19800" y="6206480"/>
            <a:ext cx="25234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Helvetica" pitchFamily="34" charset="0"/>
              </a:rPr>
              <a:t>University of North Carolina, Chapel Hill</a:t>
            </a:r>
          </a:p>
          <a:p>
            <a:r>
              <a:rPr lang="en-US" sz="1100" dirty="0" smtClean="0">
                <a:solidFill>
                  <a:schemeClr val="bg1"/>
                </a:solidFill>
                <a:ea typeface="ＭＳ Ｐゴシック" pitchFamily="8" charset="-128"/>
              </a:rPr>
              <a:t>Alex Tropsha</a:t>
            </a:r>
            <a:endParaRPr lang="en-US" sz="1100" dirty="0" smtClean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19800" y="3503615"/>
            <a:ext cx="28765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Helvetica" pitchFamily="34" charset="0"/>
              </a:rPr>
              <a:t>Netherlands </a:t>
            </a:r>
            <a:r>
              <a:rPr lang="en-US" sz="1100" b="1" dirty="0" err="1">
                <a:cs typeface="Helvetica" pitchFamily="34" charset="0"/>
              </a:rPr>
              <a:t>Organisation</a:t>
            </a:r>
            <a:r>
              <a:rPr lang="en-US" sz="1100" b="1" dirty="0">
                <a:cs typeface="Helvetica" pitchFamily="34" charset="0"/>
              </a:rPr>
              <a:t> for Applied Scientific Research (TNO)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Sieto Bosgra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2319471"/>
            <a:ext cx="295275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Helvetica" pitchFamily="34" charset="0"/>
              </a:rPr>
              <a:t>National Institute for Environmental Health Sciences (NIEHS)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Mike Devito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Steve Ferguson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Nisha Sipes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Kyla Taylor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Kristina Thayer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9800" y="1305401"/>
            <a:ext cx="1794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Helvetica" pitchFamily="34" charset="0"/>
              </a:rPr>
              <a:t>Chemical Computing Group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Rocky Goldsmith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18222" y="2239863"/>
            <a:ext cx="114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cs typeface="Helvetica" pitchFamily="34" charset="0"/>
              </a:rPr>
              <a:t>NRMRL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Yirui Liang</a:t>
            </a:r>
          </a:p>
          <a:p>
            <a:r>
              <a:rPr lang="en-US" sz="1600" dirty="0" smtClean="0">
                <a:solidFill>
                  <a:schemeClr val="bg1"/>
                </a:solidFill>
                <a:cs typeface="Helvetica" pitchFamily="34" charset="0"/>
              </a:rPr>
              <a:t>Xiaoyu Liu</a:t>
            </a:r>
            <a:endParaRPr lang="en-US" sz="1600" dirty="0">
              <a:solidFill>
                <a:schemeClr val="bg1"/>
              </a:solidFill>
              <a:cs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9800" y="5868717"/>
            <a:ext cx="15071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University of Michigan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Olivier Jolliet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9800" y="5530959"/>
            <a:ext cx="19159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University of California, Davis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Deborah Bennett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9800" y="460608"/>
            <a:ext cx="1986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Arnot Research and Consulting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Jon Arnot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4605" y="391954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31" name="Rectangle 9"/>
          <p:cNvSpPr txBox="1">
            <a:spLocks noChangeArrowheads="1"/>
          </p:cNvSpPr>
          <p:nvPr/>
        </p:nvSpPr>
        <p:spPr>
          <a:xfrm>
            <a:off x="6061425" y="12724"/>
            <a:ext cx="4245858" cy="4980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prstClr val="white"/>
                </a:solidFill>
              </a:rPr>
              <a:t>Collaborators</a:t>
            </a:r>
            <a:endParaRPr lang="en-US" sz="1200" b="0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9800" y="4348408"/>
            <a:ext cx="1451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Silent Spring Institute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Robin Dodson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86440" y="417783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9800" y="4010650"/>
            <a:ext cx="1750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cs typeface="Helvetica" pitchFamily="34" charset="0"/>
              </a:rPr>
              <a:t>Research Triangle Institute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Timothy Fennell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04878" y="266555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64623" y="440756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64895" y="247069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9524" y="291567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27632" y="295940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7D7D"/>
                </a:solidFill>
              </a:rPr>
              <a:t>*</a:t>
            </a:r>
            <a:endParaRPr lang="en-US" b="1" dirty="0">
              <a:solidFill>
                <a:srgbClr val="FF7D7D"/>
              </a:solidFill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17107" y="6570293"/>
            <a:ext cx="8349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FFFFFF"/>
                </a:solidFill>
                <a:ea typeface="ＭＳ Ｐゴシック" charset="-128"/>
                <a:cs typeface="Helvetica" pitchFamily="34" charset="0"/>
              </a:rPr>
              <a:t>The views expressed in this presentation are those of the author and do not necessarily reflect the views or policies of the U.S. EPA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 dirty="0">
              <a:solidFill>
                <a:srgbClr val="FFFFFF"/>
              </a:solidFill>
              <a:ea typeface="ＭＳ Ｐゴシック" charset="-128"/>
              <a:cs typeface="Helvetic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9800" y="798366"/>
            <a:ext cx="17796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cs typeface="Helvetica" pitchFamily="34" charset="0"/>
              </a:rPr>
              <a:t>Battelle Memorial Institute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Anne Louise Sumner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Anne Gregg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9800" y="4686166"/>
            <a:ext cx="19030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Southwest Research Institute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Alice Yau</a:t>
            </a:r>
          </a:p>
          <a:p>
            <a:r>
              <a:rPr lang="en-US" sz="1100" dirty="0">
                <a:solidFill>
                  <a:schemeClr val="bg1"/>
                </a:solidFill>
                <a:cs typeface="Helvetica" pitchFamily="34" charset="0"/>
              </a:rPr>
              <a:t>Kristin </a:t>
            </a:r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Favela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9800" y="5193201"/>
            <a:ext cx="13003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black"/>
                </a:solidFill>
                <a:cs typeface="Helvetica" pitchFamily="34" charset="0"/>
              </a:rPr>
              <a:t>Summit Toxicology</a:t>
            </a:r>
          </a:p>
          <a:p>
            <a:r>
              <a:rPr lang="en-US" sz="1100" dirty="0" smtClean="0">
                <a:solidFill>
                  <a:schemeClr val="bg1"/>
                </a:solidFill>
                <a:cs typeface="Helvetica" pitchFamily="34" charset="0"/>
              </a:rPr>
              <a:t>Lesa Aylward</a:t>
            </a:r>
          </a:p>
        </p:txBody>
      </p:sp>
    </p:spTree>
    <p:extLst>
      <p:ext uri="{BB962C8B-B14F-4D97-AF65-F5344CB8AC3E}">
        <p14:creationId xmlns:p14="http://schemas.microsoft.com/office/powerpoint/2010/main" xmlns="" val="25035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51537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55777"/>
                </a:solidFill>
                <a:latin typeface="Gill Sans MT" panose="020B0502020104020203" pitchFamily="34" charset="0"/>
              </a:rPr>
              <a:t>Scale of the Problem</a:t>
            </a:r>
            <a:endParaRPr lang="en-US" sz="3600" dirty="0">
              <a:solidFill>
                <a:srgbClr val="355777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0191306"/>
              </p:ext>
            </p:extLst>
          </p:nvPr>
        </p:nvGraphicFramePr>
        <p:xfrm>
          <a:off x="381000" y="1900854"/>
          <a:ext cx="5486401" cy="3606800"/>
        </p:xfrm>
        <a:graphic>
          <a:graphicData uri="http://schemas.openxmlformats.org/drawingml/2006/table">
            <a:tbl>
              <a:tblPr firstRow="1" bandRow="1"/>
              <a:tblGrid>
                <a:gridCol w="4114801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Endocrine Disruptor Screening Program (EDSP) Chemical List</a:t>
                      </a:r>
                      <a:endParaRPr lang="en-US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Compounds</a:t>
                      </a:r>
                      <a:endParaRPr lang="en-US" dirty="0"/>
                    </a:p>
                  </a:txBody>
                  <a:tcPr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Conventional Active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838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Antimicrobial</a:t>
                      </a:r>
                      <a:r>
                        <a:rPr lang="en-US" baseline="0" dirty="0" smtClean="0"/>
                        <a:t> Active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324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Biological Pesticide Active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Non Food Use Inert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2,211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Food Use Inert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1,536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Fragrances used as Inert Ingredients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1,529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Safe Drinking Water Act Chemicals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3,616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b="1" dirty="0" smtClean="0">
                          <a:effectLst/>
                        </a:rPr>
                        <a:t>10,341</a:t>
                      </a:r>
                      <a:endParaRPr lang="en-US" b="1" dirty="0">
                        <a:effectLst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019800" y="1794022"/>
            <a:ext cx="3124200" cy="3952238"/>
            <a:chOff x="0" y="-881998"/>
            <a:chExt cx="7736637" cy="5595148"/>
          </a:xfrm>
        </p:grpSpPr>
        <p:sp>
          <p:nvSpPr>
            <p:cNvPr id="25" name="Oval 24"/>
            <p:cNvSpPr/>
            <p:nvPr/>
          </p:nvSpPr>
          <p:spPr>
            <a:xfrm>
              <a:off x="0" y="215749"/>
              <a:ext cx="5943600" cy="3048001"/>
            </a:xfrm>
            <a:prstGeom prst="ellipse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874082" y="323627"/>
              <a:ext cx="2602290" cy="257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EDSP Chemical Universe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10,000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 chemicals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(FIFRA &amp; SDWA)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038600" y="1664142"/>
              <a:ext cx="228600" cy="152400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4191004" y="660872"/>
              <a:ext cx="1752596" cy="9665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29" name="TextBox 10"/>
            <p:cNvSpPr txBox="1"/>
            <p:nvPr/>
          </p:nvSpPr>
          <p:spPr>
            <a:xfrm>
              <a:off x="4838496" y="-881998"/>
              <a:ext cx="2898141" cy="152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EDSP List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2 (2013)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107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 Chemicals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flipH="1" flipV="1">
              <a:off x="4340065" y="2282485"/>
              <a:ext cx="152400" cy="10129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>
              <a:stCxn id="32" idx="0"/>
            </p:cNvCxnSpPr>
            <p:nvPr/>
          </p:nvCxnSpPr>
          <p:spPr>
            <a:xfrm flipH="1" flipV="1">
              <a:off x="4535823" y="2477751"/>
              <a:ext cx="707253" cy="71039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2" name="TextBox 13"/>
            <p:cNvSpPr txBox="1"/>
            <p:nvPr/>
          </p:nvSpPr>
          <p:spPr>
            <a:xfrm>
              <a:off x="3831386" y="3188142"/>
              <a:ext cx="2823380" cy="152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EDSP List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1 (2009)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67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Chemicals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1475" y="5529561"/>
            <a:ext cx="549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far 67 chemicals have completed testing and an additional 107 are being tested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76800" y="6223260"/>
            <a:ext cx="43574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December, 2014 Panel: “Scientific </a:t>
            </a:r>
            <a:r>
              <a:rPr lang="en-US" sz="1100" dirty="0"/>
              <a:t>Issues Associated with Integrated Endocrine Bioactivity and Exposure-Based Prioritization and </a:t>
            </a:r>
            <a:r>
              <a:rPr lang="en-US" sz="1100" dirty="0" smtClean="0"/>
              <a:t>Screening“ DOCKET NUMBER: EPA–HQ–OPP–2014–0614 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-1" y="1360045"/>
            <a:ext cx="9234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Park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(2012):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 least 3221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chemicals in humans, many appear to be exogenous</a:t>
            </a:r>
          </a:p>
        </p:txBody>
      </p:sp>
    </p:spTree>
    <p:extLst>
      <p:ext uri="{BB962C8B-B14F-4D97-AF65-F5344CB8AC3E}">
        <p14:creationId xmlns:p14="http://schemas.microsoft.com/office/powerpoint/2010/main" xmlns="" val="303477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73050" y="1141413"/>
            <a:ext cx="257175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9"/>
          <p:cNvGrpSpPr/>
          <p:nvPr/>
        </p:nvGrpSpPr>
        <p:grpSpPr>
          <a:xfrm>
            <a:off x="5317529" y="2449710"/>
            <a:ext cx="3352800" cy="3646290"/>
            <a:chOff x="4724400" y="2819400"/>
            <a:chExt cx="3352800" cy="3646290"/>
          </a:xfrm>
        </p:grpSpPr>
        <p:sp>
          <p:nvSpPr>
            <p:cNvPr id="5" name="Rounded Rectangle 4"/>
            <p:cNvSpPr/>
            <p:nvPr/>
          </p:nvSpPr>
          <p:spPr>
            <a:xfrm>
              <a:off x="4724400" y="2819400"/>
              <a:ext cx="3352800" cy="3646290"/>
            </a:xfrm>
            <a:prstGeom prst="roundRect">
              <a:avLst/>
            </a:prstGeom>
            <a:solidFill>
              <a:srgbClr val="1F497D">
                <a:alpha val="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7800" y="4957763"/>
              <a:ext cx="2286000" cy="129063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b="58347"/>
            <a:stretch>
              <a:fillRect/>
            </a:stretch>
          </p:blipFill>
          <p:spPr bwMode="auto">
            <a:xfrm>
              <a:off x="5486400" y="5259388"/>
              <a:ext cx="1828800" cy="76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135"/>
            <p:cNvCxnSpPr>
              <a:cxnSpLocks noChangeShapeType="1"/>
            </p:cNvCxnSpPr>
            <p:nvPr/>
          </p:nvCxnSpPr>
          <p:spPr bwMode="auto">
            <a:xfrm>
              <a:off x="5143500" y="4524375"/>
              <a:ext cx="2592388" cy="158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843588" y="4538663"/>
              <a:ext cx="1216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Concentration</a:t>
              </a:r>
            </a:p>
          </p:txBody>
        </p:sp>
        <p:grpSp>
          <p:nvGrpSpPr>
            <p:cNvPr id="3" name="Group 131"/>
            <p:cNvGrpSpPr>
              <a:grpSpLocks/>
            </p:cNvGrpSpPr>
            <p:nvPr/>
          </p:nvGrpSpPr>
          <p:grpSpPr bwMode="auto">
            <a:xfrm>
              <a:off x="5562600" y="3444875"/>
              <a:ext cx="1676400" cy="1050925"/>
              <a:chOff x="1568932" y="1752600"/>
              <a:chExt cx="5990095" cy="1533542"/>
            </a:xfrm>
          </p:grpSpPr>
          <p:cxnSp>
            <p:nvCxnSpPr>
              <p:cNvPr id="13" name="Straight Connector 3"/>
              <p:cNvCxnSpPr>
                <a:cxnSpLocks noChangeShapeType="1"/>
              </p:cNvCxnSpPr>
              <p:nvPr/>
            </p:nvCxnSpPr>
            <p:spPr bwMode="auto">
              <a:xfrm flipV="1">
                <a:off x="1568932" y="3276600"/>
                <a:ext cx="869468" cy="9542"/>
              </a:xfrm>
              <a:prstGeom prst="line">
                <a:avLst/>
              </a:prstGeom>
              <a:noFill/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5715000" y="1752600"/>
                <a:ext cx="1844027" cy="0"/>
              </a:xfrm>
              <a:prstGeom prst="line">
                <a:avLst/>
              </a:prstGeom>
              <a:noFill/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" name="Curved Connector 130"/>
              <p:cNvCxnSpPr>
                <a:cxnSpLocks noChangeShapeType="1"/>
              </p:cNvCxnSpPr>
              <p:nvPr/>
            </p:nvCxnSpPr>
            <p:spPr bwMode="auto">
              <a:xfrm flipV="1">
                <a:off x="2438400" y="1752600"/>
                <a:ext cx="3276600" cy="1524000"/>
              </a:xfrm>
              <a:prstGeom prst="curvedConnector3">
                <a:avLst>
                  <a:gd name="adj1" fmla="val 50000"/>
                </a:avLst>
              </a:prstGeom>
              <a:noFill/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  <p:cxnSp>
          <p:nvCxnSpPr>
            <p:cNvPr id="16" name="Straight Arrow Connector 133"/>
            <p:cNvCxnSpPr>
              <a:cxnSpLocks noChangeShapeType="1"/>
            </p:cNvCxnSpPr>
            <p:nvPr/>
          </p:nvCxnSpPr>
          <p:spPr bwMode="auto">
            <a:xfrm rot="5400000" flipH="1" flipV="1">
              <a:off x="4550569" y="3925094"/>
              <a:ext cx="1616075" cy="158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 rot="16200000">
              <a:off x="4510088" y="3714750"/>
              <a:ext cx="1470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kern="0">
                  <a:solidFill>
                    <a:srgbClr val="1F497D"/>
                  </a:solidFill>
                  <a:ea typeface="Batang" charset="-127"/>
                  <a:cs typeface="Helv"/>
                </a:rPr>
                <a:t>Response</a:t>
              </a:r>
            </a:p>
          </p:txBody>
        </p:sp>
        <p:cxnSp>
          <p:nvCxnSpPr>
            <p:cNvPr id="18" name="Straight Arrow Connector 124"/>
            <p:cNvCxnSpPr>
              <a:cxnSpLocks noChangeShapeType="1"/>
            </p:cNvCxnSpPr>
            <p:nvPr/>
          </p:nvCxnSpPr>
          <p:spPr bwMode="auto">
            <a:xfrm rot="16200000" flipH="1">
              <a:off x="6119813" y="3248025"/>
              <a:ext cx="263525" cy="3175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</p:spPr>
        </p:cxn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443538" y="3138488"/>
              <a:ext cx="19050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i="1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In vitro </a:t>
              </a:r>
              <a:r>
                <a:rPr lang="en-US" altLang="ko-KR" sz="100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Assay AC50</a:t>
              </a:r>
            </a:p>
          </p:txBody>
        </p:sp>
        <p:sp>
          <p:nvSpPr>
            <p:cNvPr id="130" name="Rectangle 6"/>
            <p:cNvSpPr>
              <a:spLocks noChangeArrowheads="1"/>
            </p:cNvSpPr>
            <p:nvPr/>
          </p:nvSpPr>
          <p:spPr bwMode="auto">
            <a:xfrm>
              <a:off x="5486400" y="5994400"/>
              <a:ext cx="20574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5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Concentration (</a:t>
              </a:r>
              <a:r>
                <a:rPr lang="en-US" altLang="ko-KR" sz="1050" kern="0" dirty="0">
                  <a:solidFill>
                    <a:srgbClr val="1F497D"/>
                  </a:solidFill>
                  <a:latin typeface="Symbol" pitchFamily="18" charset="2"/>
                  <a:ea typeface="Batang" charset="-127"/>
                  <a:cs typeface="Helv"/>
                </a:rPr>
                <a:t>m</a:t>
              </a:r>
              <a:r>
                <a:rPr lang="en-US" altLang="ko-KR" sz="105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M)</a:t>
              </a:r>
            </a:p>
          </p:txBody>
        </p:sp>
        <p:cxnSp>
          <p:nvCxnSpPr>
            <p:cNvPr id="131" name="Straight Arrow Connector 326"/>
            <p:cNvCxnSpPr>
              <a:cxnSpLocks noChangeShapeType="1"/>
            </p:cNvCxnSpPr>
            <p:nvPr/>
          </p:nvCxnSpPr>
          <p:spPr bwMode="auto">
            <a:xfrm rot="5400000">
              <a:off x="6180138" y="5173663"/>
              <a:ext cx="174625" cy="3175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triangle" w="sm" len="sm"/>
            </a:ln>
          </p:spPr>
        </p:cxnSp>
        <p:sp>
          <p:nvSpPr>
            <p:cNvPr id="132" name="Rectangle 6"/>
            <p:cNvSpPr>
              <a:spLocks noChangeArrowheads="1"/>
            </p:cNvSpPr>
            <p:nvPr/>
          </p:nvSpPr>
          <p:spPr bwMode="auto">
            <a:xfrm>
              <a:off x="6238875" y="4914900"/>
              <a:ext cx="11430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Assay AC50</a:t>
              </a: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kern="0" dirty="0">
                  <a:solidFill>
                    <a:srgbClr val="1F497D"/>
                  </a:solidFill>
                  <a:ea typeface="Batang" charset="-127"/>
                  <a:cs typeface="Helv"/>
                </a:rPr>
                <a:t>with Uncertainty</a:t>
              </a:r>
            </a:p>
          </p:txBody>
        </p:sp>
        <p:cxnSp>
          <p:nvCxnSpPr>
            <p:cNvPr id="133" name="Straight Arrow Connector 328"/>
            <p:cNvCxnSpPr>
              <a:cxnSpLocks noChangeShapeType="1"/>
            </p:cNvCxnSpPr>
            <p:nvPr/>
          </p:nvCxnSpPr>
          <p:spPr bwMode="auto">
            <a:xfrm rot="5400000">
              <a:off x="6098381" y="3583782"/>
              <a:ext cx="300037" cy="0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</p:grp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3433" y="961517"/>
            <a:ext cx="1945705" cy="12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2209800" y="274638"/>
            <a:ext cx="479500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High-Throughput Bioactivity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68872" y="1455247"/>
            <a:ext cx="4993662" cy="4525963"/>
          </a:xfrm>
        </p:spPr>
        <p:txBody>
          <a:bodyPr>
            <a:normAutofit/>
          </a:bodyPr>
          <a:lstStyle/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800" b="1" dirty="0" smtClean="0"/>
              <a:t>Tox21</a:t>
            </a:r>
            <a:r>
              <a:rPr lang="en-US" sz="1800" dirty="0" smtClean="0"/>
              <a:t>:  Examining &gt;10,000 chemicals using ~50 assays intended to identify interactions with biological pathways (Schmidt, 2009)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1800" dirty="0" smtClean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800" b="1" dirty="0" smtClean="0"/>
              <a:t>ToxCast</a:t>
            </a:r>
            <a:r>
              <a:rPr lang="en-US" sz="1800" dirty="0" smtClean="0"/>
              <a:t>: For a subset (&gt;1000) of Tox21 chemicals ran &gt;500 additional assays (Judson et al., 2010)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1800" dirty="0" smtClean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800" dirty="0" smtClean="0"/>
              <a:t>Most assays conducted in dose-response format (identify 50% activity concentration – AC50 – and efficacy if data described by a Hill function)</a:t>
            </a:r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endParaRPr lang="en-US" sz="1800" dirty="0" smtClean="0"/>
          </a:p>
          <a:p>
            <a:pPr lvl="0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800" dirty="0" smtClean="0"/>
              <a:t>All data is public: http://actor.epa.gov/ </a:t>
            </a: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304800" y="2590800"/>
            <a:ext cx="487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endParaRPr lang="en-US" sz="3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40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084" y="15144"/>
            <a:ext cx="5302576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High-Throughput Toxicokinetics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200400" y="6172200"/>
            <a:ext cx="5372444" cy="6503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rgbClr val="003F69"/>
              </a:buClr>
              <a:buSzPct val="90000"/>
            </a:pPr>
            <a:r>
              <a:rPr lang="en-US" sz="1600" kern="0" dirty="0">
                <a:hlinkClick r:id="rId2"/>
              </a:rPr>
              <a:t>https://</a:t>
            </a:r>
            <a:r>
              <a:rPr lang="en-US" sz="1600" kern="0" dirty="0" smtClean="0">
                <a:hlinkClick r:id="rId2"/>
              </a:rPr>
              <a:t>cran.r-project.org/web/packages/httk/</a:t>
            </a:r>
            <a:endParaRPr lang="en-US" sz="1600" kern="0" dirty="0" smtClean="0"/>
          </a:p>
          <a:p>
            <a:pPr>
              <a:spcBef>
                <a:spcPct val="20000"/>
              </a:spcBef>
              <a:buClr>
                <a:srgbClr val="003F69"/>
              </a:buClr>
              <a:buSzPct val="90000"/>
            </a:pPr>
            <a:r>
              <a:rPr lang="en-US" sz="1600" kern="0" dirty="0" smtClean="0"/>
              <a:t>Can access from the R GUI: “Packages” then “Install Packages”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274" y="4846634"/>
            <a:ext cx="4716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“httk” </a:t>
            </a:r>
            <a:r>
              <a:rPr lang="en-US" dirty="0"/>
              <a:t>R </a:t>
            </a:r>
            <a:r>
              <a:rPr lang="en-US" dirty="0" smtClean="0"/>
              <a:t>Package</a:t>
            </a:r>
          </a:p>
          <a:p>
            <a:r>
              <a:rPr lang="en-US" dirty="0"/>
              <a:t>543 Chemicals to date</a:t>
            </a:r>
            <a:endParaRPr lang="en-US" dirty="0" smtClean="0"/>
          </a:p>
          <a:p>
            <a:r>
              <a:rPr lang="en-US" dirty="0" smtClean="0"/>
              <a:t>Lead programmer Robert Pearce</a:t>
            </a:r>
          </a:p>
          <a:p>
            <a:r>
              <a:rPr lang="en-US" dirty="0" smtClean="0"/>
              <a:t>Wambaugh </a:t>
            </a:r>
            <a:r>
              <a:rPr lang="en-US" i="1" dirty="0" smtClean="0"/>
              <a:t>et al. </a:t>
            </a:r>
            <a:r>
              <a:rPr lang="en-US" dirty="0" smtClean="0"/>
              <a:t>(2015), Pearce </a:t>
            </a:r>
            <a:r>
              <a:rPr lang="en-US" i="1" dirty="0" smtClean="0"/>
              <a:t>et al.</a:t>
            </a:r>
            <a:r>
              <a:rPr lang="en-US" dirty="0" smtClean="0"/>
              <a:t> submitted</a:t>
            </a:r>
            <a:endParaRPr lang="en-US" dirty="0"/>
          </a:p>
        </p:txBody>
      </p:sp>
      <p:grpSp>
        <p:nvGrpSpPr>
          <p:cNvPr id="11" name="Group 50"/>
          <p:cNvGrpSpPr/>
          <p:nvPr/>
        </p:nvGrpSpPr>
        <p:grpSpPr>
          <a:xfrm>
            <a:off x="7742508" y="4035946"/>
            <a:ext cx="1195234" cy="2067432"/>
            <a:chOff x="381000" y="762000"/>
            <a:chExt cx="2819400" cy="4876800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6727" y="804924"/>
              <a:ext cx="1175396" cy="86173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227013" y="762000"/>
              <a:ext cx="1175396" cy="468837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Inhaled Gas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33617" y="2911389"/>
              <a:ext cx="1172093" cy="68014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2448610" y="4497140"/>
              <a:ext cx="536156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liver</a:t>
              </a:r>
              <a:endParaRPr kumimoji="0" lang="en-US" sz="7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 rot="10800000">
              <a:off x="632712" y="4568828"/>
              <a:ext cx="5843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2362200" y="4096689"/>
              <a:ext cx="497199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gut</a:t>
              </a: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rot="10800000" flipV="1">
              <a:off x="2686352" y="3743410"/>
              <a:ext cx="0" cy="6999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rot="10800000">
              <a:off x="622808" y="1544498"/>
              <a:ext cx="5876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2375974" y="3132600"/>
              <a:ext cx="497199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gut</a:t>
              </a:r>
              <a:endParaRPr kumimoji="0" lang="en-US" sz="7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236918" y="1934095"/>
              <a:ext cx="1175396" cy="68014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1203901" y="2376519"/>
              <a:ext cx="1172095" cy="1981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Kidney </a:t>
              </a: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Blood</a:t>
              </a:r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203901" y="3357114"/>
              <a:ext cx="1172095" cy="1981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Gut Blood</a:t>
              </a:r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207204" y="2894880"/>
              <a:ext cx="1172093" cy="468837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Gut Lumen</a:t>
              </a: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rot="10800000">
              <a:off x="2382600" y="1544498"/>
              <a:ext cx="5843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rot="10800000" flipH="1">
              <a:off x="923259" y="2432647"/>
              <a:ext cx="29054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662404" y="2046351"/>
              <a:ext cx="521547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GFR</a:t>
              </a: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1203901" y="1887871"/>
              <a:ext cx="1172095" cy="478740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Kidney Tissue</a:t>
              </a: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236918" y="3944811"/>
              <a:ext cx="1175396" cy="67684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1203901" y="4383935"/>
              <a:ext cx="1172095" cy="2014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Liver Blood</a:t>
              </a: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203901" y="3938208"/>
              <a:ext cx="1172095" cy="482045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Liver Tissue</a:t>
              </a: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2382600" y="4568828"/>
              <a:ext cx="5843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2382600" y="3456163"/>
              <a:ext cx="5843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2405688" y="5275548"/>
              <a:ext cx="519111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rest</a:t>
              </a:r>
              <a:endParaRPr kumimoji="0" lang="en-US" sz="7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rot="10800000">
              <a:off x="612903" y="5615624"/>
              <a:ext cx="58439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375996" y="5592509"/>
              <a:ext cx="5876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2382600" y="4436762"/>
              <a:ext cx="3103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rot="10800000">
              <a:off x="982689" y="3456163"/>
              <a:ext cx="21130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982689" y="3750013"/>
              <a:ext cx="17036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med"/>
              <a:tailEnd type="none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rot="10800000" flipV="1">
              <a:off x="999197" y="3446260"/>
              <a:ext cx="0" cy="2971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227013" y="1428938"/>
              <a:ext cx="1175396" cy="1981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Lung Blood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1227013" y="1224233"/>
              <a:ext cx="1175396" cy="1981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Lung Tissue</a:t>
              </a:r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359486" y="2475568"/>
              <a:ext cx="5843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2339653" y="1191217"/>
              <a:ext cx="640854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cardiac</a:t>
              </a:r>
            </a:p>
          </p:txBody>
        </p:sp>
        <p:sp>
          <p:nvSpPr>
            <p:cNvPr id="45" name="Line 36"/>
            <p:cNvSpPr>
              <a:spLocks noChangeShapeType="1"/>
            </p:cNvSpPr>
            <p:nvPr/>
          </p:nvSpPr>
          <p:spPr bwMode="auto">
            <a:xfrm>
              <a:off x="609600" y="2521793"/>
              <a:ext cx="58769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rot="10800000" flipH="1">
              <a:off x="916657" y="4486285"/>
              <a:ext cx="2872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655812" y="4109894"/>
              <a:ext cx="616505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kumimoji="0" lang="en-US" sz="7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metab</a:t>
              </a:r>
              <a:endParaRPr kumimoji="0" lang="en-US" sz="7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1204704" y="5440377"/>
              <a:ext cx="1172095" cy="198101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Body Blood</a:t>
              </a: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1204704" y="4951729"/>
              <a:ext cx="1172095" cy="478740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Rest of Body</a:t>
              </a: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2384820" y="2132329"/>
              <a:ext cx="621375" cy="30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Q</a:t>
              </a:r>
              <a:r>
                <a:rPr lang="en-US" sz="700" kern="0" baseline="-25000" dirty="0" smtClean="0">
                  <a:solidFill>
                    <a:sysClr val="windowText" lastClr="000000"/>
                  </a:solidFill>
                  <a:latin typeface="+mn-lt"/>
                  <a:ea typeface="+mn-ea"/>
                </a:rPr>
                <a:t>kidney</a:t>
              </a:r>
              <a:endParaRPr kumimoji="0" lang="en-US" sz="7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>
              <a:off x="2971800" y="1524000"/>
              <a:ext cx="228600" cy="4114800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Arterial  </a:t>
              </a: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Blood</a:t>
              </a: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>
              <a:off x="381000" y="1524000"/>
              <a:ext cx="228600" cy="4114800"/>
            </a:xfrm>
            <a:prstGeom prst="rect">
              <a:avLst/>
            </a:prstGeom>
            <a:gradFill rotWithShape="1">
              <a:gsLst>
                <a:gs pos="0">
                  <a:srgbClr val="D9F1FF"/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Venous  </a:t>
              </a: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</a:rPr>
                <a:t>Blood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2509" y="1144676"/>
            <a:ext cx="2738709" cy="1970386"/>
            <a:chOff x="1857165" y="1143002"/>
            <a:chExt cx="6365612" cy="4579789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3962400" y="3733801"/>
              <a:ext cx="1309" cy="1439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>
              <a:off x="2446060" y="5145089"/>
              <a:ext cx="4718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55" name="Line 4"/>
            <p:cNvSpPr>
              <a:spLocks noChangeShapeType="1"/>
            </p:cNvSpPr>
            <p:nvPr/>
          </p:nvSpPr>
          <p:spPr bwMode="auto">
            <a:xfrm flipV="1">
              <a:off x="2446059" y="1371600"/>
              <a:ext cx="0" cy="3773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 rot="16200000">
              <a:off x="632469" y="3209203"/>
              <a:ext cx="2914381" cy="46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dirty="0" smtClean="0">
                  <a:solidFill>
                    <a:prstClr val="black"/>
                  </a:solidFill>
                  <a:latin typeface="Arial" pitchFamily="34" charset="0"/>
                </a:rPr>
                <a:t>Oral Equivalent Daily Dose</a:t>
              </a:r>
              <a:endParaRPr lang="en-US" sz="7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2528182" y="5257801"/>
              <a:ext cx="4885370" cy="46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 dirty="0" smtClean="0">
                  <a:solidFill>
                    <a:prstClr val="black"/>
                  </a:solidFill>
                  <a:latin typeface="Arial" pitchFamily="34" charset="0"/>
                </a:rPr>
                <a:t>Steady-state Concentration (</a:t>
              </a:r>
              <a:r>
                <a:rPr lang="en-US" sz="700" dirty="0" err="1" smtClean="0">
                  <a:solidFill>
                    <a:prstClr val="black"/>
                  </a:solidFill>
                  <a:latin typeface="Symbol" pitchFamily="18" charset="2"/>
                </a:rPr>
                <a:t>m</a:t>
              </a:r>
              <a:r>
                <a:rPr lang="en-US" sz="700" dirty="0" err="1" smtClean="0">
                  <a:solidFill>
                    <a:prstClr val="black"/>
                  </a:solidFill>
                </a:rPr>
                <a:t>M</a:t>
              </a:r>
              <a:r>
                <a:rPr lang="en-US" sz="700" dirty="0" smtClean="0">
                  <a:solidFill>
                    <a:prstClr val="black"/>
                  </a:solidFill>
                </a:rPr>
                <a:t>)</a:t>
              </a:r>
              <a:r>
                <a:rPr lang="en-US" sz="700" dirty="0" smtClean="0">
                  <a:solidFill>
                    <a:prstClr val="black"/>
                  </a:solidFill>
                  <a:latin typeface="Arial" pitchFamily="34" charset="0"/>
                </a:rPr>
                <a:t> = </a:t>
              </a:r>
              <a:r>
                <a:rPr lang="en-US" sz="700" i="1" dirty="0" smtClean="0">
                  <a:solidFill>
                    <a:prstClr val="black"/>
                  </a:solidFill>
                  <a:latin typeface="Arial" pitchFamily="34" charset="0"/>
                </a:rPr>
                <a:t>in vitro</a:t>
              </a:r>
              <a:r>
                <a:rPr lang="en-US" sz="700" dirty="0" smtClean="0">
                  <a:solidFill>
                    <a:prstClr val="black"/>
                  </a:solidFill>
                  <a:latin typeface="Arial" pitchFamily="34" charset="0"/>
                </a:rPr>
                <a:t> AC50</a:t>
              </a:r>
              <a:endParaRPr lang="en-US" sz="7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 flipV="1">
              <a:off x="2430185" y="1730374"/>
              <a:ext cx="4597399" cy="34115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2287309" y="5105398"/>
              <a:ext cx="544726" cy="46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>
                  <a:solidFill>
                    <a:prstClr val="black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3928785" y="5126037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2439711" y="4038600"/>
              <a:ext cx="1524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599" y="1143002"/>
              <a:ext cx="1517178" cy="71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FF0000"/>
                  </a:solidFill>
                </a:rPr>
                <a:t>Median</a:t>
              </a:r>
            </a:p>
            <a:p>
              <a:r>
                <a:rPr lang="en-US" sz="700" dirty="0" smtClean="0">
                  <a:solidFill>
                    <a:srgbClr val="FF0000"/>
                  </a:solidFill>
                </a:rPr>
                <a:t>Predicted </a:t>
              </a:r>
              <a:r>
                <a:rPr lang="en-US" sz="700" dirty="0" err="1" smtClean="0">
                  <a:solidFill>
                    <a:srgbClr val="FF0000"/>
                  </a:solidFill>
                </a:rPr>
                <a:t>C</a:t>
              </a:r>
              <a:r>
                <a:rPr lang="en-US" sz="700" baseline="-25000" dirty="0" err="1" smtClean="0">
                  <a:solidFill>
                    <a:srgbClr val="FF0000"/>
                  </a:solidFill>
                </a:rPr>
                <a:t>ss</a:t>
              </a:r>
              <a:endParaRPr lang="en-US" sz="7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 flipV="1">
              <a:off x="2444750" y="2743200"/>
              <a:ext cx="4108450" cy="241935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prstDash val="lg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64" name="Line 8"/>
            <p:cNvSpPr>
              <a:spLocks noChangeShapeType="1"/>
            </p:cNvSpPr>
            <p:nvPr/>
          </p:nvSpPr>
          <p:spPr bwMode="auto">
            <a:xfrm flipV="1">
              <a:off x="2451100" y="2057400"/>
              <a:ext cx="3263900" cy="3073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1371600"/>
              <a:ext cx="1517178" cy="71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4F81BD"/>
                  </a:solidFill>
                </a:rPr>
                <a:t>Lower 95%</a:t>
              </a:r>
            </a:p>
            <a:p>
              <a:r>
                <a:rPr lang="en-US" sz="700" dirty="0" smtClean="0">
                  <a:solidFill>
                    <a:srgbClr val="4F81BD"/>
                  </a:solidFill>
                </a:rPr>
                <a:t>Predicted </a:t>
              </a:r>
              <a:r>
                <a:rPr lang="en-US" sz="700" dirty="0" err="1" smtClean="0">
                  <a:solidFill>
                    <a:srgbClr val="4F81BD"/>
                  </a:solidFill>
                </a:rPr>
                <a:t>C</a:t>
              </a:r>
              <a:r>
                <a:rPr lang="en-US" sz="700" baseline="-25000" dirty="0" err="1" smtClean="0">
                  <a:solidFill>
                    <a:srgbClr val="4F81BD"/>
                  </a:solidFill>
                </a:rPr>
                <a:t>ss</a:t>
              </a:r>
              <a:endParaRPr lang="en-US" sz="7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46602" y="2286000"/>
              <a:ext cx="1517178" cy="715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smtClean="0">
                  <a:solidFill>
                    <a:srgbClr val="8064A2"/>
                  </a:solidFill>
                </a:rPr>
                <a:t>Upper 95%</a:t>
              </a:r>
            </a:p>
            <a:p>
              <a:r>
                <a:rPr lang="en-US" sz="700" dirty="0" smtClean="0">
                  <a:solidFill>
                    <a:srgbClr val="8064A2"/>
                  </a:solidFill>
                </a:rPr>
                <a:t>Predicted </a:t>
              </a:r>
              <a:r>
                <a:rPr lang="en-US" sz="700" dirty="0" err="1" smtClean="0">
                  <a:solidFill>
                    <a:srgbClr val="8064A2"/>
                  </a:solidFill>
                </a:rPr>
                <a:t>C</a:t>
              </a:r>
              <a:r>
                <a:rPr lang="en-US" sz="700" baseline="-25000" dirty="0" err="1" smtClean="0">
                  <a:solidFill>
                    <a:srgbClr val="8064A2"/>
                  </a:solidFill>
                </a:rPr>
                <a:t>ss</a:t>
              </a:r>
              <a:endParaRPr lang="en-US" sz="700" baseline="-25000" dirty="0">
                <a:solidFill>
                  <a:srgbClr val="8064A2"/>
                </a:solidFill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 flipH="1">
              <a:off x="2438400" y="3733800"/>
              <a:ext cx="152400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2432050" y="4292600"/>
              <a:ext cx="1524000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prstDash val="lgDash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700">
                <a:solidFill>
                  <a:prstClr val="black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751320" y="3038528"/>
            <a:ext cx="339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source </a:t>
            </a:r>
            <a:r>
              <a:rPr lang="en-US" i="1" dirty="0" smtClean="0"/>
              <a:t>In Vitro-In Vivo </a:t>
            </a:r>
            <a:r>
              <a:rPr lang="en-US" dirty="0" smtClean="0"/>
              <a:t>Extrapolation and Physiological-based Toxicokinetics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5498758" y="4013038"/>
            <a:ext cx="2236751" cy="2000756"/>
            <a:chOff x="3874049" y="93736"/>
            <a:chExt cx="4521478" cy="4044425"/>
          </a:xfrm>
        </p:grpSpPr>
        <p:sp>
          <p:nvSpPr>
            <p:cNvPr id="88" name="Pie 87"/>
            <p:cNvSpPr/>
            <p:nvPr/>
          </p:nvSpPr>
          <p:spPr>
            <a:xfrm rot="18776838">
              <a:off x="4377514" y="474107"/>
              <a:ext cx="3604161" cy="3604161"/>
            </a:xfrm>
            <a:prstGeom prst="pie">
              <a:avLst>
                <a:gd name="adj1" fmla="val 11242204"/>
                <a:gd name="adj2" fmla="val 13482527"/>
              </a:avLst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Pie 88"/>
            <p:cNvSpPr/>
            <p:nvPr/>
          </p:nvSpPr>
          <p:spPr>
            <a:xfrm rot="9369890">
              <a:off x="4345255" y="478558"/>
              <a:ext cx="3604161" cy="3604161"/>
            </a:xfrm>
            <a:prstGeom prst="pie">
              <a:avLst>
                <a:gd name="adj1" fmla="val 11242204"/>
                <a:gd name="adj2" fmla="val 13482527"/>
              </a:avLst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Pie 89"/>
            <p:cNvSpPr/>
            <p:nvPr/>
          </p:nvSpPr>
          <p:spPr>
            <a:xfrm rot="7123496">
              <a:off x="4350817" y="484119"/>
              <a:ext cx="3604161" cy="3604161"/>
            </a:xfrm>
            <a:prstGeom prst="pie">
              <a:avLst>
                <a:gd name="adj1" fmla="val 11242204"/>
                <a:gd name="adj2" fmla="val 13482527"/>
              </a:avLst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Pie 90"/>
            <p:cNvSpPr/>
            <p:nvPr/>
          </p:nvSpPr>
          <p:spPr>
            <a:xfrm rot="3912329">
              <a:off x="4343030" y="483006"/>
              <a:ext cx="3604161" cy="3604161"/>
            </a:xfrm>
            <a:prstGeom prst="pie">
              <a:avLst>
                <a:gd name="adj1" fmla="val 11242204"/>
                <a:gd name="adj2" fmla="val 13482527"/>
              </a:avLst>
            </a:prstGeom>
            <a:solidFill>
              <a:srgbClr val="5B9BD5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Pie 91"/>
            <p:cNvSpPr/>
            <p:nvPr/>
          </p:nvSpPr>
          <p:spPr>
            <a:xfrm rot="1602017">
              <a:off x="4369029" y="474106"/>
              <a:ext cx="3604161" cy="3604161"/>
            </a:xfrm>
            <a:prstGeom prst="pie">
              <a:avLst>
                <a:gd name="adj1" fmla="val 11242204"/>
                <a:gd name="adj2" fmla="val 13482527"/>
              </a:avLst>
            </a:prstGeom>
            <a:solidFill>
              <a:srgbClr val="70AD47"/>
            </a:solidFill>
            <a:ln w="1270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874049" y="93736"/>
              <a:ext cx="4521478" cy="4044425"/>
              <a:chOff x="3874049" y="93736"/>
              <a:chExt cx="4521478" cy="4044425"/>
            </a:xfrm>
          </p:grpSpPr>
          <p:sp>
            <p:nvSpPr>
              <p:cNvPr id="94" name="Pie 93"/>
              <p:cNvSpPr/>
              <p:nvPr/>
            </p:nvSpPr>
            <p:spPr>
              <a:xfrm rot="16525935">
                <a:off x="4380852" y="467433"/>
                <a:ext cx="3604161" cy="3604161"/>
              </a:xfrm>
              <a:prstGeom prst="pie">
                <a:avLst>
                  <a:gd name="adj1" fmla="val 11242204"/>
                  <a:gd name="adj2" fmla="val 13482527"/>
                </a:avLst>
              </a:prstGeom>
              <a:solidFill>
                <a:srgbClr val="70AD47">
                  <a:lumMod val="75000"/>
                  <a:alpha val="50000"/>
                </a:srgbClr>
              </a:solidFill>
              <a:ln w="12700" cap="flat" cmpd="sng" algn="ctr">
                <a:solidFill>
                  <a:srgbClr val="FFC000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Pie 94"/>
              <p:cNvSpPr/>
              <p:nvPr/>
            </p:nvSpPr>
            <p:spPr>
              <a:xfrm rot="11628078">
                <a:off x="4333019" y="479670"/>
                <a:ext cx="3604161" cy="3604161"/>
              </a:xfrm>
              <a:prstGeom prst="pie">
                <a:avLst>
                  <a:gd name="adj1" fmla="val 11242204"/>
                  <a:gd name="adj2" fmla="val 13482527"/>
                </a:avLst>
              </a:prstGeom>
              <a:solidFill>
                <a:srgbClr val="5B9BD5">
                  <a:lumMod val="50000"/>
                  <a:alpha val="50000"/>
                </a:srgbClr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Pie 95"/>
              <p:cNvSpPr/>
              <p:nvPr/>
            </p:nvSpPr>
            <p:spPr>
              <a:xfrm rot="20986619">
                <a:off x="4374178" y="474106"/>
                <a:ext cx="3604161" cy="3604161"/>
              </a:xfrm>
              <a:prstGeom prst="pie">
                <a:avLst>
                  <a:gd name="adj1" fmla="val 11242204"/>
                  <a:gd name="adj2" fmla="val 13482527"/>
                </a:avLst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6145109" y="93736"/>
                <a:ext cx="0" cy="404442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98" name="Right Brace 97"/>
              <p:cNvSpPr/>
              <p:nvPr/>
            </p:nvSpPr>
            <p:spPr>
              <a:xfrm rot="1465033">
                <a:off x="6651355" y="775745"/>
                <a:ext cx="240281" cy="642261"/>
              </a:xfrm>
              <a:prstGeom prst="rightBrace">
                <a:avLst/>
              </a:prstGeom>
              <a:noFill/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Pie 98"/>
              <p:cNvSpPr/>
              <p:nvPr/>
            </p:nvSpPr>
            <p:spPr>
              <a:xfrm rot="20986619">
                <a:off x="4373066" y="479668"/>
                <a:ext cx="3604161" cy="3604161"/>
              </a:xfrm>
              <a:prstGeom prst="pie">
                <a:avLst>
                  <a:gd name="adj1" fmla="val 11242204"/>
                  <a:gd name="adj2" fmla="val 11940455"/>
                </a:avLst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FFC000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5288814" y="1458035"/>
                <a:ext cx="1675288" cy="1675288"/>
                <a:chOff x="5311162" y="1402772"/>
                <a:chExt cx="1675288" cy="1675288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5311162" y="1402772"/>
                  <a:ext cx="1675288" cy="1675288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021916" y="1790972"/>
                  <a:ext cx="266979" cy="266979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endPara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021916" y="2119156"/>
                  <a:ext cx="266979" cy="266979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N</a:t>
                  </a:r>
                  <a:endPara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6021916" y="2445461"/>
                  <a:ext cx="266979" cy="266979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</a:t>
                  </a:r>
                  <a:endPara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5821893" y="754802"/>
                <a:ext cx="885273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Biota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900506" y="2014779"/>
                <a:ext cx="1108860" cy="74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Neutral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lipid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528165" y="2687266"/>
                <a:ext cx="1358371" cy="68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Acidic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phospholipid</a:t>
                </a:r>
                <a:endPara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766825" y="1434088"/>
                <a:ext cx="1183391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Proteins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075873" y="949433"/>
                <a:ext cx="820466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Dust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34461" y="2609986"/>
                <a:ext cx="1300044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Sediment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540476" y="1632549"/>
                <a:ext cx="658447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Air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22682" y="3302482"/>
                <a:ext cx="726497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Soil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9" name="Straight Arrow Connector 108"/>
              <p:cNvCxnSpPr>
                <a:stCxn id="131" idx="6"/>
              </p:cNvCxnSpPr>
              <p:nvPr/>
            </p:nvCxnSpPr>
            <p:spPr>
              <a:xfrm>
                <a:off x="6266547" y="2634214"/>
                <a:ext cx="428733" cy="16043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0" name="Straight Arrow Connector 109"/>
              <p:cNvCxnSpPr>
                <a:stCxn id="130" idx="6"/>
              </p:cNvCxnSpPr>
              <p:nvPr/>
            </p:nvCxnSpPr>
            <p:spPr>
              <a:xfrm>
                <a:off x="6266547" y="2307909"/>
                <a:ext cx="588116" cy="145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>
              <a:xfrm flipV="1">
                <a:off x="6272040" y="1935591"/>
                <a:ext cx="482506" cy="38563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2" name="Straight Arrow Connector 111"/>
              <p:cNvCxnSpPr>
                <a:stCxn id="131" idx="6"/>
              </p:cNvCxnSpPr>
              <p:nvPr/>
            </p:nvCxnSpPr>
            <p:spPr>
              <a:xfrm flipV="1">
                <a:off x="6266547" y="2034660"/>
                <a:ext cx="504948" cy="59955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3" name="Straight Arrow Connector 112"/>
              <p:cNvCxnSpPr>
                <a:stCxn id="129" idx="6"/>
              </p:cNvCxnSpPr>
              <p:nvPr/>
            </p:nvCxnSpPr>
            <p:spPr>
              <a:xfrm flipV="1">
                <a:off x="6266547" y="1840269"/>
                <a:ext cx="448369" cy="139456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4" name="Straight Arrow Connector 113"/>
              <p:cNvCxnSpPr>
                <a:stCxn id="129" idx="2"/>
              </p:cNvCxnSpPr>
              <p:nvPr/>
            </p:nvCxnSpPr>
            <p:spPr>
              <a:xfrm flipH="1">
                <a:off x="5339562" y="1979725"/>
                <a:ext cx="660006" cy="24286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5" name="Straight Arrow Connector 114"/>
              <p:cNvCxnSpPr>
                <a:stCxn id="130" idx="2"/>
              </p:cNvCxnSpPr>
              <p:nvPr/>
            </p:nvCxnSpPr>
            <p:spPr>
              <a:xfrm flipH="1" flipV="1">
                <a:off x="5396858" y="1962878"/>
                <a:ext cx="602710" cy="345031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16" name="Straight Arrow Connector 115"/>
              <p:cNvCxnSpPr>
                <a:stCxn id="131" idx="2"/>
              </p:cNvCxnSpPr>
              <p:nvPr/>
            </p:nvCxnSpPr>
            <p:spPr>
              <a:xfrm flipH="1" flipV="1">
                <a:off x="5346236" y="2262639"/>
                <a:ext cx="653332" cy="3715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>
                <a:off x="3874049" y="136152"/>
                <a:ext cx="2226814" cy="74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Environmental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Partitioning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168713" y="126956"/>
                <a:ext cx="2226814" cy="746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Biological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Partitioning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9" name="Straight Arrow Connector 118"/>
              <p:cNvCxnSpPr>
                <a:stCxn id="131" idx="2"/>
              </p:cNvCxnSpPr>
              <p:nvPr/>
            </p:nvCxnSpPr>
            <p:spPr>
              <a:xfrm flipH="1">
                <a:off x="5803208" y="2634214"/>
                <a:ext cx="196360" cy="3821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0" name="Straight Arrow Connector 119"/>
              <p:cNvCxnSpPr>
                <a:stCxn id="131" idx="2"/>
              </p:cNvCxnSpPr>
              <p:nvPr/>
            </p:nvCxnSpPr>
            <p:spPr>
              <a:xfrm flipH="1">
                <a:off x="5396858" y="2634214"/>
                <a:ext cx="602710" cy="1284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21" name="TextBox 120"/>
              <p:cNvSpPr txBox="1"/>
              <p:nvPr/>
            </p:nvSpPr>
            <p:spPr>
              <a:xfrm>
                <a:off x="4368787" y="2076179"/>
                <a:ext cx="894997" cy="311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water vapor</a:t>
                </a:r>
                <a:endPara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22" name="Straight Arrow Connector 121"/>
              <p:cNvCxnSpPr>
                <a:stCxn id="129" idx="2"/>
              </p:cNvCxnSpPr>
              <p:nvPr/>
            </p:nvCxnSpPr>
            <p:spPr>
              <a:xfrm flipH="1">
                <a:off x="5703866" y="1979725"/>
                <a:ext cx="295702" cy="95850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3" name="Straight Arrow Connector 122"/>
              <p:cNvCxnSpPr>
                <a:stCxn id="129" idx="2"/>
              </p:cNvCxnSpPr>
              <p:nvPr/>
            </p:nvCxnSpPr>
            <p:spPr>
              <a:xfrm flipH="1">
                <a:off x="5375947" y="1979725"/>
                <a:ext cx="623621" cy="59286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4" name="Straight Arrow Connector 123"/>
              <p:cNvCxnSpPr>
                <a:stCxn id="129" idx="2"/>
              </p:cNvCxnSpPr>
              <p:nvPr/>
            </p:nvCxnSpPr>
            <p:spPr>
              <a:xfrm flipH="1" flipV="1">
                <a:off x="5736474" y="1608061"/>
                <a:ext cx="263094" cy="37166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5" name="Straight Arrow Connector 124"/>
              <p:cNvCxnSpPr>
                <a:stCxn id="130" idx="2"/>
              </p:cNvCxnSpPr>
              <p:nvPr/>
            </p:nvCxnSpPr>
            <p:spPr>
              <a:xfrm flipH="1" flipV="1">
                <a:off x="5651993" y="1685797"/>
                <a:ext cx="347575" cy="62211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6" name="Straight Arrow Connector 125"/>
              <p:cNvCxnSpPr>
                <a:stCxn id="131" idx="2"/>
              </p:cNvCxnSpPr>
              <p:nvPr/>
            </p:nvCxnSpPr>
            <p:spPr>
              <a:xfrm flipH="1" flipV="1">
                <a:off x="5586517" y="1762055"/>
                <a:ext cx="413051" cy="87215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>
                <a:off x="5786689" y="2727881"/>
                <a:ext cx="982485" cy="466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Water</a:t>
                </a:r>
                <a:endPara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/>
          <a:srcRect l="44722"/>
          <a:stretch/>
        </p:blipFill>
        <p:spPr>
          <a:xfrm>
            <a:off x="221375" y="1340553"/>
            <a:ext cx="5167514" cy="33238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24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206305" y="0"/>
            <a:ext cx="4723001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High Throughput Screening (HTS</a:t>
            </a:r>
            <a:r>
              <a:rPr lang="en-US" sz="24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), HT Toxicokinetics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(HTTK), and Exposure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5" name="Content Placeholder 31"/>
          <p:cNvSpPr txBox="1">
            <a:spLocks/>
          </p:cNvSpPr>
          <p:nvPr/>
        </p:nvSpPr>
        <p:spPr>
          <a:xfrm>
            <a:off x="3124200" y="6065838"/>
            <a:ext cx="5715000" cy="1096962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 smtClean="0"/>
              <a:t>For non-pesticide chemical space, there is a paucity of data for providing context to HTS </a:t>
            </a:r>
            <a:r>
              <a:rPr lang="en-US" sz="1600" kern="0" dirty="0"/>
              <a:t>data (Egeghy </a:t>
            </a:r>
            <a:r>
              <a:rPr lang="en-US" sz="1600" i="1" kern="0" dirty="0"/>
              <a:t>et al. </a:t>
            </a:r>
            <a:r>
              <a:rPr lang="en-US" sz="1600" kern="0" dirty="0"/>
              <a:t>(2012</a:t>
            </a:r>
            <a:r>
              <a:rPr lang="en-US" sz="1600" kern="0" dirty="0" smtClean="0"/>
              <a:t>))</a:t>
            </a:r>
            <a:endParaRPr lang="en-US" sz="16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13998"/>
          <a:stretch/>
        </p:blipFill>
        <p:spPr>
          <a:xfrm>
            <a:off x="1237949" y="1543574"/>
            <a:ext cx="7241657" cy="4522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38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404683" y="190500"/>
            <a:ext cx="4583346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Why “Systems Exposure”?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226868" y="466698"/>
            <a:ext cx="7886700" cy="1357453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43257" y="1209774"/>
            <a:ext cx="5468868" cy="3291256"/>
          </a:xfrm>
          <a:prstGeom prst="rect">
            <a:avLst/>
          </a:prstGeom>
        </p:spPr>
        <p:txBody>
          <a:bodyPr>
            <a:no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049083" y="1781274"/>
            <a:ext cx="3564317" cy="381000"/>
            <a:chOff x="2049083" y="1781274"/>
            <a:chExt cx="3564317" cy="381000"/>
          </a:xfrm>
        </p:grpSpPr>
        <p:sp>
          <p:nvSpPr>
            <p:cNvPr id="3" name="Rounded Rectangle 2"/>
            <p:cNvSpPr/>
            <p:nvPr/>
          </p:nvSpPr>
          <p:spPr>
            <a:xfrm>
              <a:off x="20490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634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778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922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437" y="2415123"/>
            <a:ext cx="3243609" cy="976454"/>
            <a:chOff x="2158274" y="2441154"/>
            <a:chExt cx="3243609" cy="976454"/>
          </a:xfrm>
        </p:grpSpPr>
        <p:pic>
          <p:nvPicPr>
            <p:cNvPr id="1026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478" b="14027"/>
            <a:stretch/>
          </p:blipFill>
          <p:spPr bwMode="auto">
            <a:xfrm>
              <a:off x="2158274" y="2441154"/>
              <a:ext cx="965995" cy="97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991" r="35430" b="15319"/>
            <a:stretch/>
          </p:blipFill>
          <p:spPr bwMode="auto">
            <a:xfrm>
              <a:off x="3286302" y="2448486"/>
              <a:ext cx="1004488" cy="96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943" b="15204"/>
            <a:stretch/>
          </p:blipFill>
          <p:spPr bwMode="auto">
            <a:xfrm>
              <a:off x="4452824" y="2447839"/>
              <a:ext cx="949059" cy="96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http://proprofs-cdn.s3.amazonaws.com/images/FC/user_images/misc/2853464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718" y="3580926"/>
            <a:ext cx="1275432" cy="12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cell.med.yale.edu/histology/digestive_organs_lab/images/steato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824" y="4919858"/>
            <a:ext cx="1954835" cy="1466126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8928" y="1781274"/>
            <a:ext cx="16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BIOMOLECULES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8928" y="2666717"/>
            <a:ext cx="121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PATHWAYS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6018" y="40450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CELLS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8928" y="5545597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PHENOTYPES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487" y="3794642"/>
            <a:ext cx="2400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Systems Biology:</a:t>
            </a:r>
          </a:p>
          <a:p>
            <a:r>
              <a:rPr lang="en-US" sz="2400" dirty="0" smtClean="0"/>
              <a:t>Interactions on multiple scales integrated into a homeostatic system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75432" y="648866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Pleil</a:t>
            </a:r>
            <a:r>
              <a:rPr lang="en-US" dirty="0" smtClean="0"/>
              <a:t> and Shelden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75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226868" y="466698"/>
            <a:ext cx="7886700" cy="1357453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43257" y="1209774"/>
            <a:ext cx="5468868" cy="3291256"/>
          </a:xfrm>
          <a:prstGeom prst="rect">
            <a:avLst/>
          </a:prstGeom>
        </p:spPr>
        <p:txBody>
          <a:bodyPr>
            <a:noAutofit/>
          </a:bodyPr>
          <a:lstStyle>
            <a:lvl1pPr marL="168275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049083" y="1781274"/>
            <a:ext cx="3564317" cy="381000"/>
            <a:chOff x="2049083" y="1781274"/>
            <a:chExt cx="3564317" cy="381000"/>
          </a:xfrm>
        </p:grpSpPr>
        <p:sp>
          <p:nvSpPr>
            <p:cNvPr id="3" name="Rounded Rectangle 2"/>
            <p:cNvSpPr/>
            <p:nvPr/>
          </p:nvSpPr>
          <p:spPr>
            <a:xfrm>
              <a:off x="20490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634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8778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792283" y="1781274"/>
              <a:ext cx="821117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437" y="2415123"/>
            <a:ext cx="3243609" cy="976454"/>
            <a:chOff x="2158274" y="2441154"/>
            <a:chExt cx="3243609" cy="976454"/>
          </a:xfrm>
        </p:grpSpPr>
        <p:pic>
          <p:nvPicPr>
            <p:cNvPr id="1026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3478" b="14027"/>
            <a:stretch/>
          </p:blipFill>
          <p:spPr bwMode="auto">
            <a:xfrm>
              <a:off x="2158274" y="2441154"/>
              <a:ext cx="965995" cy="976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991" r="35430" b="15319"/>
            <a:stretch/>
          </p:blipFill>
          <p:spPr bwMode="auto">
            <a:xfrm>
              <a:off x="3286302" y="2448486"/>
              <a:ext cx="1004488" cy="961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www.nature.com/nphys/journal/v6/n7/images/nphys1665-f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943" b="15204"/>
            <a:stretch/>
          </p:blipFill>
          <p:spPr bwMode="auto">
            <a:xfrm>
              <a:off x="4452824" y="2447839"/>
              <a:ext cx="949059" cy="96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http://proprofs-cdn.s3.amazonaws.com/images/FC/user_images/misc/2853464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718" y="3580926"/>
            <a:ext cx="1275432" cy="127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cell.med.yale.edu/histology/digestive_organs_lab/images/steato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824" y="4919858"/>
            <a:ext cx="1954835" cy="1466126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8928" y="1781274"/>
            <a:ext cx="16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BIOMOLECULES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8928" y="2666717"/>
            <a:ext cx="121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PATHWAYS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6018" y="404504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CELLS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8928" y="5545597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15968"/>
                </a:solidFill>
              </a:rPr>
              <a:t>PHENOTYPES</a:t>
            </a:r>
            <a:endParaRPr lang="en-US" b="1" dirty="0">
              <a:solidFill>
                <a:srgbClr val="215968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4134" y="3196537"/>
            <a:ext cx="1498600" cy="4646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2404683" y="190500"/>
            <a:ext cx="4583346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Why “Systems Exposure”?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75432" y="648866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Pleil</a:t>
            </a:r>
            <a:r>
              <a:rPr lang="en-US" dirty="0" smtClean="0"/>
              <a:t> and Shelden (2011)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2486" y="3794642"/>
            <a:ext cx="274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Systems Toxicology:</a:t>
            </a:r>
          </a:p>
          <a:p>
            <a:r>
              <a:rPr lang="en-US" sz="2400" dirty="0" smtClean="0"/>
              <a:t>Chemical perturbations of homeostasis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414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44"/>
          <p:cNvGrpSpPr/>
          <p:nvPr/>
        </p:nvGrpSpPr>
        <p:grpSpPr>
          <a:xfrm>
            <a:off x="788852" y="1219200"/>
            <a:ext cx="7818226" cy="4893847"/>
            <a:chOff x="-226856" y="875657"/>
            <a:chExt cx="9381869" cy="5872617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8339431" y="3579303"/>
              <a:ext cx="61841" cy="86912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>
            <a:xfrm flipH="1">
              <a:off x="5412259" y="3558746"/>
              <a:ext cx="2576384" cy="2273643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3799703" y="3515497"/>
              <a:ext cx="2780271" cy="1587843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3299745" y="3569742"/>
              <a:ext cx="201336" cy="991300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4015946" y="3540211"/>
              <a:ext cx="3694671" cy="1884405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4" name="Freeform 103"/>
            <p:cNvSpPr/>
            <p:nvPr/>
          </p:nvSpPr>
          <p:spPr>
            <a:xfrm>
              <a:off x="2035482" y="2007973"/>
              <a:ext cx="663146" cy="3089189"/>
            </a:xfrm>
            <a:custGeom>
              <a:avLst/>
              <a:gdLst>
                <a:gd name="connsiteX0" fmla="*/ 613719 w 663146"/>
                <a:gd name="connsiteY0" fmla="*/ 0 h 3280719"/>
                <a:gd name="connsiteX1" fmla="*/ 8238 w 663146"/>
                <a:gd name="connsiteY1" fmla="*/ 1711411 h 3280719"/>
                <a:gd name="connsiteX2" fmla="*/ 663146 w 663146"/>
                <a:gd name="connsiteY2" fmla="*/ 3280719 h 328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146" h="3280719">
                  <a:moveTo>
                    <a:pt x="613719" y="0"/>
                  </a:moveTo>
                  <a:cubicBezTo>
                    <a:pt x="306859" y="582312"/>
                    <a:pt x="0" y="1164625"/>
                    <a:pt x="8238" y="1711411"/>
                  </a:cubicBezTo>
                  <a:cubicBezTo>
                    <a:pt x="16476" y="2258197"/>
                    <a:pt x="339811" y="2769458"/>
                    <a:pt x="663146" y="3280719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3742764" y="2255108"/>
              <a:ext cx="2367652" cy="2594918"/>
            </a:xfrm>
            <a:prstGeom prst="straightConnector1">
              <a:avLst/>
            </a:prstGeom>
            <a:noFill/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4469027" y="875657"/>
              <a:ext cx="2481295" cy="406265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Chemical Manufacture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5634681" y="1351392"/>
              <a:ext cx="381000" cy="3048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09" name="Oval 108"/>
            <p:cNvSpPr/>
            <p:nvPr/>
          </p:nvSpPr>
          <p:spPr>
            <a:xfrm>
              <a:off x="2063576" y="1285103"/>
              <a:ext cx="2356023" cy="61783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Consumer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Products, Articles, Building Materials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943598" y="1586172"/>
              <a:ext cx="1752601" cy="6096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 Release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22773" y="3012111"/>
              <a:ext cx="990600" cy="381000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265773" y="2946747"/>
              <a:ext cx="1524000" cy="511728"/>
            </a:xfrm>
            <a:prstGeom prst="rect">
              <a:avLst/>
            </a:prstGeom>
            <a:solidFill>
              <a:srgbClr val="9BBB59"/>
            </a:solidFill>
            <a:ln w="9525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Air, Soil, Water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813919" y="2904802"/>
              <a:ext cx="1776369" cy="595619"/>
            </a:xfrm>
            <a:prstGeom prst="rect">
              <a:avLst/>
            </a:prstGeom>
            <a:solidFill>
              <a:srgbClr val="F06669"/>
            </a:solidFill>
            <a:ln w="9525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Air, Dust, Surfaces</a:t>
              </a: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2483916" y="4551254"/>
              <a:ext cx="1524000" cy="1143000"/>
            </a:xfrm>
            <a:prstGeom prst="triangl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7696200" y="4516792"/>
              <a:ext cx="1447800" cy="1143000"/>
            </a:xfrm>
            <a:prstGeom prst="triangl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H="1">
              <a:off x="6536725" y="2323070"/>
              <a:ext cx="18534" cy="57458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>
            <a:xfrm>
              <a:off x="7092778" y="2310714"/>
              <a:ext cx="370703" cy="40405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3100225" y="2100649"/>
              <a:ext cx="19856" cy="7166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4429897" y="1351392"/>
              <a:ext cx="214184" cy="11905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>
            <a:xfrm>
              <a:off x="4565822" y="1612547"/>
              <a:ext cx="1196545" cy="15897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21" name="TextBox 120"/>
            <p:cNvSpPr txBox="1"/>
            <p:nvPr/>
          </p:nvSpPr>
          <p:spPr>
            <a:xfrm>
              <a:off x="1529227" y="3779609"/>
              <a:ext cx="1148777" cy="6278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Near-Field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Direct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827282" y="3779609"/>
              <a:ext cx="1196867" cy="6278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Near-Field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Indirect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88716" y="5218467"/>
              <a:ext cx="964110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Human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715311" y="5064579"/>
              <a:ext cx="1439702" cy="5539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Ecological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Flora and Fauna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22438" y="3908876"/>
              <a:ext cx="87685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Dietary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68390" y="3908876"/>
              <a:ext cx="99088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Far-Field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246614" y="2110638"/>
              <a:ext cx="1142544" cy="59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Direct Use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e.g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., lotion)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53224" y="2110638"/>
              <a:ext cx="1595667" cy="59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Residential Use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e.g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. ,flooring)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-226856" y="5972677"/>
              <a:ext cx="1818190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MONITORING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DATA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-93165" y="5280022"/>
              <a:ext cx="1550809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</a:rPr>
                <a:t>RECEPTORS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75178" y="3048723"/>
              <a:ext cx="1014123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</a:rPr>
                <a:t>MEDIA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8393941" y="5752073"/>
              <a:ext cx="0" cy="2651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4" name="Freeform 133"/>
            <p:cNvSpPr/>
            <p:nvPr/>
          </p:nvSpPr>
          <p:spPr>
            <a:xfrm>
              <a:off x="4657174" y="3218933"/>
              <a:ext cx="680945" cy="2613455"/>
            </a:xfrm>
            <a:custGeom>
              <a:avLst/>
              <a:gdLst>
                <a:gd name="connsiteX0" fmla="*/ 0 w 1240824"/>
                <a:gd name="connsiteY0" fmla="*/ 0 h 2613454"/>
                <a:gd name="connsiteX1" fmla="*/ 1044146 w 1240824"/>
                <a:gd name="connsiteY1" fmla="*/ 1136822 h 2613454"/>
                <a:gd name="connsiteX2" fmla="*/ 1180070 w 1240824"/>
                <a:gd name="connsiteY2" fmla="*/ 2613454 h 261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0824" h="2613454">
                  <a:moveTo>
                    <a:pt x="0" y="0"/>
                  </a:moveTo>
                  <a:cubicBezTo>
                    <a:pt x="423734" y="350623"/>
                    <a:pt x="847468" y="701246"/>
                    <a:pt x="1044146" y="1136822"/>
                  </a:cubicBezTo>
                  <a:cubicBezTo>
                    <a:pt x="1240824" y="1572398"/>
                    <a:pt x="1146089" y="2353962"/>
                    <a:pt x="1180070" y="2613454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0331" y="5972677"/>
              <a:ext cx="11318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Biomarkers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Exposure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829254" y="5972677"/>
              <a:ext cx="113184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Biomarkers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Exposure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87717" y="5972677"/>
              <a:ext cx="1393074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Media Samples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728750" y="3908876"/>
              <a:ext cx="110345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Ecological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35365" y="2618471"/>
              <a:ext cx="697268" cy="33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Waste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3251470" y="5774727"/>
              <a:ext cx="0" cy="26519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673146" y="6509424"/>
            <a:ext cx="2508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Calibri" pitchFamily="34" charset="0"/>
                <a:ea typeface="Batang" charset="-127"/>
                <a:cs typeface="Calibri" pitchFamily="34" charset="0"/>
              </a:rPr>
              <a:t>Figure from Kristin Isaacs</a:t>
            </a:r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404683" y="190500"/>
            <a:ext cx="462802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Systems Exposure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75432" y="6488668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err="1" smtClean="0"/>
              <a:t>Pleil</a:t>
            </a:r>
            <a:r>
              <a:rPr lang="en-US" dirty="0" smtClean="0"/>
              <a:t> and Shelden 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8179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91FD538-C013-4728-AAB4-86F08856338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C1DEC94-9B81-4431-BDBB-34BA796F308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2162611-E666-4748-AFF4-E4C4C0706F4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7B572D9-401B-4BAC-B605-3BE46ADF838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C66B786-F0D2-4BCC-A54E-849328211B9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0C78138-E404-41E6-85F7-4D48B35EDCE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B9254F1-210D-4E86-A5B4-8C7D420CBBF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8EA6B1C-702B-4167-B520-9A89D9F2160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A38AF69-578E-4953-873B-7E83605BA78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4E41522-898B-4B7C-9E15-CCC60F31A83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705F01A-1FD5-47CE-80ED-88BDFFE85ED6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9AD8B09-D93E-4618-A61D-EDBD4F74E8A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CD68DF4-8A6B-4013-8709-C33A9ED672A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1CB6086-1782-4901-82D2-DDDB5A2ACB9A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5A185D8-07E9-47BC-ABFB-EE6DF775AF7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93459F8-8BD5-4DD3-826C-2F5749E0677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CAFBA09-55FF-4EAD-83C6-A01073AA3FE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1A85DB04-1547-44AA-84BE-BFDA2CA1C4B6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BBFA23C-A712-4A22-97E5-26F1D3F87A0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C0E0539-B853-44E4-AAEE-DA78684138A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982FFD7-D425-46E1-9017-5ACE988BC65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9A710B5-6767-450C-8E4E-130FCE5E13D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EC7835D-B63D-4EB4-88F9-30F50FA0F9B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7302E5C2-BEF3-49B7-AA4A-C23026D78EF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215001F-5A4C-4AED-B5D8-E2E19434113D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5CD1827-EB40-4498-9023-DE541A52B42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2C6A4C8-98B3-459C-8BFD-A46CDC3D788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AB3EA138-79FE-4366-AC76-E4800B8CF77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02D913E-D187-438E-9778-A59F963B17D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82AA323-B83E-427C-9D2B-C2865AB7B67A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C595836-D731-44E7-AFAD-1D8C41C92EB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5388771-C0A0-4F5A-951B-DA728CE3E2AC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3CBD170-C9B3-4D03-B2BA-BD8CB055492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06BE1F2-EF86-4692-B8CF-A866ED3F20F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5F460B7-CD24-4BFF-8AFB-57A7DA63263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6FACF1C-37C0-4826-BD6D-C02FCFBA556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2251C69-338C-418D-BFAA-FAE42363AAA7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EDD6D6B-B53C-48D7-872B-7641DE02A83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BE9F75D-62C7-4BE2-A6C7-742DA9BE413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D3D3164-286D-46C1-BE1C-11C9A9A4ED4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DF6AC72-E285-40B7-8AF7-F3402824ED4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CF061DDC-DA4A-4952-9A5C-B2D6897D8C3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309C61A-0E31-4253-B16C-F152F27A28F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F453607A-7A68-40E0-BB79-9EF16DC68E2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35A6B3F-2583-460B-B071-19CAE2EC801A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887272E-C000-44B4-9BC0-5EC94983C36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D9D8B0C-7EB1-47AF-B756-7FC18431C0F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2A3B4A3-AE10-4EB6-AE61-57B08793D51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AAF5149-2430-4C01-9541-13D7B698CE1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E71A5DC1-77B9-40C2-BC42-4B767E6F2AA3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D1FD6E3-42CF-463C-97A4-AA813487B83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EF3E826-E03F-4637-A77C-CE969AA91AC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C0B9250-292B-4D5F-9532-BD5BD3B22C7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60A7668-D133-4E62-BF94-0086BF75B91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15756</TotalTime>
  <Words>1905</Words>
  <Application>Microsoft Office PowerPoint</Application>
  <PresentationFormat>On-screen Show (4:3)</PresentationFormat>
  <Paragraphs>414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A Systems Approach to Exposure Modeling (ExpoCast)</vt:lpstr>
      <vt:lpstr>Slide 2</vt:lpstr>
      <vt:lpstr>Scale of the Problem</vt:lpstr>
      <vt:lpstr>High-Throughput Bioactivity</vt:lpstr>
      <vt:lpstr>High-Throughput Toxicokinetics</vt:lpstr>
      <vt:lpstr>Slide 6</vt:lpstr>
      <vt:lpstr>Slide 7</vt:lpstr>
      <vt:lpstr>Slide 8</vt:lpstr>
      <vt:lpstr>Slide 9</vt:lpstr>
      <vt:lpstr>Slide 10</vt:lpstr>
      <vt:lpstr>Predicting Systematic Response</vt:lpstr>
      <vt:lpstr>Consensus Exposure Predictions with the SEEM Framework</vt:lpstr>
      <vt:lpstr>Calibrated Exposure Predictions for 7968 Chemicals</vt:lpstr>
      <vt:lpstr>Application to High Throughput Risk Prioritization</vt:lpstr>
      <vt:lpstr>Life-stage and Demographic Specific Predictions</vt:lpstr>
      <vt:lpstr>Chemical Use Identifies Relevant Pathways</vt:lpstr>
      <vt:lpstr>Predicting Chemical Constituents</vt:lpstr>
      <vt:lpstr>Suspect Screening and Non-Targeted Analytical Chemistry</vt:lpstr>
      <vt:lpstr>Exposure Screening Tools for Accelerated Chemical Prioritization (ExpoCast)</vt:lpstr>
      <vt:lpstr>ExpoCast Biomonitoring</vt:lpstr>
      <vt:lpstr>ExpoCast Consumer Product Scan</vt:lpstr>
      <vt:lpstr>High Throughput Exposure (HTE)</vt:lpstr>
      <vt:lpstr>Chemical Safety for Sustainability (CSS)  Rapid Exposure and Dosimetry (RED) 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High-throughput biomonitoring for exposure discovery and evaluation</dc:title>
  <dc:creator>Sobus, Jon</dc:creator>
  <cp:lastModifiedBy>Marcia Lawson</cp:lastModifiedBy>
  <cp:revision>289</cp:revision>
  <dcterms:created xsi:type="dcterms:W3CDTF">2014-04-15T14:08:21Z</dcterms:created>
  <dcterms:modified xsi:type="dcterms:W3CDTF">2015-11-17T21:22:15Z</dcterms:modified>
</cp:coreProperties>
</file>